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5"/>
  </p:sldMasterIdLst>
  <p:notesMasterIdLst>
    <p:notesMasterId r:id="rId30"/>
  </p:notesMasterIdLst>
  <p:handoutMasterIdLst>
    <p:handoutMasterId r:id="rId31"/>
  </p:handoutMasterIdLst>
  <p:sldIdLst>
    <p:sldId id="411" r:id="rId6"/>
    <p:sldId id="515" r:id="rId7"/>
    <p:sldId id="517" r:id="rId8"/>
    <p:sldId id="518" r:id="rId9"/>
    <p:sldId id="519" r:id="rId10"/>
    <p:sldId id="528" r:id="rId11"/>
    <p:sldId id="529" r:id="rId12"/>
    <p:sldId id="530" r:id="rId13"/>
    <p:sldId id="531" r:id="rId14"/>
    <p:sldId id="532" r:id="rId15"/>
    <p:sldId id="535" r:id="rId16"/>
    <p:sldId id="533" r:id="rId17"/>
    <p:sldId id="520" r:id="rId18"/>
    <p:sldId id="521" r:id="rId19"/>
    <p:sldId id="522" r:id="rId20"/>
    <p:sldId id="523" r:id="rId21"/>
    <p:sldId id="524" r:id="rId22"/>
    <p:sldId id="525" r:id="rId23"/>
    <p:sldId id="536" r:id="rId24"/>
    <p:sldId id="526" r:id="rId25"/>
    <p:sldId id="527" r:id="rId26"/>
    <p:sldId id="534" r:id="rId27"/>
    <p:sldId id="495" r:id="rId28"/>
    <p:sldId id="513" r:id="rId29"/>
  </p:sldIdLst>
  <p:sldSz cx="12168188" cy="6840538"/>
  <p:notesSz cx="6797675" cy="9872663"/>
  <p:custDataLst>
    <p:tags r:id="rId32"/>
  </p:custDataLst>
  <p:defaultTextStyle>
    <a:defPPr>
      <a:defRPr lang="de-DE"/>
    </a:defPPr>
    <a:lvl1pPr marL="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1pPr>
    <a:lvl2pPr marL="60833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2pPr>
    <a:lvl3pPr marL="121666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3pPr>
    <a:lvl4pPr marL="1824996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4pPr>
    <a:lvl5pPr marL="2433328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5pPr>
    <a:lvl6pPr marL="304166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9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30F96E-EE1F-037E-57B5-03A8CA5FB587}" name="Steigerwald Andrea GH" initials="SAG" userId="S::andrea.steigerwald@grenzebach.com::745785f0-f102-4c7d-bb71-6cbab8316583" providerId="AD"/>
  <p188:author id="{7B5C3B95-49C6-6FC8-7E8F-8096F5FA22EC}" name="Celeste Anna" initials="AC" userId="S::anna.celeste@grenzebach.com::6dc7ceb9-0ee1-4307-87af-c8282f1592aa" providerId="AD"/>
  <p188:author id="{1510F6AB-4270-5CAD-AF3F-0C95EB63F11C}" name="Dogan Buket" initials="BD" userId="S::Buket.Dogan@grenzebach.com::f89f4047-762e-4ebf-ae6b-608d8a99b983" providerId="AD"/>
  <p188:author id="{5E8694D7-B34F-18EB-FCAF-090378C654B1}" name="Veith Anna GH" initials="VAG" userId="S::anna.veith@grenzebach.com::6dc7ceb9-0ee1-4307-87af-c8282f1592aa" providerId="AD"/>
  <p188:author id="{1C4BC3F0-918F-97E4-E14F-7E07548FE840}" name="Koettel Daniela GH" initials="KDG" userId="S::daniela.koettel@grenzebach.com::2a528f80-943e-4bf8-b13c-5beb883ca6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ben Frédéric GH" initials="FE" lastIdx="1" clrIdx="0"/>
  <p:cmAuthor id="2" name="Dornberger Andrea GH" initials="DG" lastIdx="1" clrIdx="1">
    <p:extLst>
      <p:ext uri="{19B8F6BF-5375-455C-9EA6-DF929625EA0E}">
        <p15:presenceInfo xmlns:p15="http://schemas.microsoft.com/office/powerpoint/2012/main" userId="S::andrea.dornberger@grenzebach.com::745785f0-f102-4c7d-bb71-6cbab8316583" providerId="AD"/>
      </p:ext>
    </p:extLst>
  </p:cmAuthor>
  <p:cmAuthor id="3" name="Steigerwald Andrea GH" initials="SAG" lastIdx="29" clrIdx="2">
    <p:extLst>
      <p:ext uri="{19B8F6BF-5375-455C-9EA6-DF929625EA0E}">
        <p15:presenceInfo xmlns:p15="http://schemas.microsoft.com/office/powerpoint/2012/main" userId="S::andrea.steigerwald@grenzebach.com::745785f0-f102-4c7d-bb71-6cbab8316583" providerId="AD"/>
      </p:ext>
    </p:extLst>
  </p:cmAuthor>
  <p:cmAuthor id="4" name="Veith Anna GH" initials="VAG" lastIdx="5" clrIdx="3">
    <p:extLst>
      <p:ext uri="{19B8F6BF-5375-455C-9EA6-DF929625EA0E}">
        <p15:presenceInfo xmlns:p15="http://schemas.microsoft.com/office/powerpoint/2012/main" userId="S::anna.veith@grenzebach.com::6dc7ceb9-0ee1-4307-87af-c8282f1592aa" providerId="AD"/>
      </p:ext>
    </p:extLst>
  </p:cmAuthor>
  <p:cmAuthor id="5" name="Koettel Daniela GH" initials="KDG" lastIdx="22" clrIdx="4">
    <p:extLst>
      <p:ext uri="{19B8F6BF-5375-455C-9EA6-DF929625EA0E}">
        <p15:presenceInfo xmlns:p15="http://schemas.microsoft.com/office/powerpoint/2012/main" userId="S::daniela.koettel@grenzebach.com::2a528f80-943e-4bf8-b13c-5beb883ca6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E63"/>
    <a:srgbClr val="565759"/>
    <a:srgbClr val="FFFFFF"/>
    <a:srgbClr val="91A5B8"/>
    <a:srgbClr val="91A5B9"/>
    <a:srgbClr val="E3E3E5"/>
    <a:srgbClr val="E30014"/>
    <a:srgbClr val="616669"/>
    <a:srgbClr val="008079"/>
    <a:srgbClr val="006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5" y="67"/>
      </p:cViewPr>
      <p:guideLst>
        <p:guide orient="horz" pos="2359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Größe (MB) - Installer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3"/>
                <c:pt idx="0">
                  <c:v>Tauri</c:v>
                </c:pt>
                <c:pt idx="1">
                  <c:v>Electron</c:v>
                </c:pt>
                <c:pt idx="2">
                  <c:v>Tauri (WebView)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15</c:v>
                </c:pt>
                <c:pt idx="1">
                  <c:v>114</c:v>
                </c:pt>
                <c:pt idx="2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8C-4A49-9B5E-F4F24E1D455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Größe (MB) - Executable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3"/>
                <c:pt idx="0">
                  <c:v>Tauri</c:v>
                </c:pt>
                <c:pt idx="1">
                  <c:v>Electron</c:v>
                </c:pt>
                <c:pt idx="2">
                  <c:v>Tauri (WebView)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</c:v>
                </c:pt>
                <c:pt idx="1">
                  <c:v>65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F-488A-86F9-C4A263DE1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9078232"/>
        <c:axId val="819082552"/>
      </c:barChart>
      <c:catAx>
        <c:axId val="819078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19082552"/>
        <c:crosses val="autoZero"/>
        <c:auto val="1"/>
        <c:lblAlgn val="ctr"/>
        <c:lblOffset val="100"/>
        <c:noMultiLvlLbl val="0"/>
      </c:catAx>
      <c:valAx>
        <c:axId val="81908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19078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/>
            </a:lvl1pPr>
          </a:lstStyle>
          <a:p>
            <a:fld id="{0F784156-58AD-FA46-BF11-DEEA4A958F91}" type="datetimeFigureOut">
              <a:rPr lang="de-DE" smtClean="0">
                <a:latin typeface="Arial"/>
              </a:rPr>
              <a:t>20.01.2026</a:t>
            </a:fld>
            <a:endParaRPr lang="de-DE"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/>
            </a:lvl1pPr>
          </a:lstStyle>
          <a:p>
            <a:fld id="{70F91B8B-08A1-6342-8095-412F71F49256}" type="slidenum">
              <a:rPr lang="de-DE" smtClean="0">
                <a:latin typeface="Arial"/>
              </a:rPr>
              <a:t>‹Nr.›</a:t>
            </a:fld>
            <a:endParaRPr lang="de-DE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324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>
                <a:latin typeface="Arial"/>
              </a:defRPr>
            </a:lvl1pPr>
          </a:lstStyle>
          <a:p>
            <a:fld id="{A85D1D89-63D1-8A49-96D5-8FDA91408766}" type="datetimeFigureOut">
              <a:rPr lang="de-DE" smtClean="0"/>
              <a:pPr/>
              <a:t>20.01.2026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39775"/>
            <a:ext cx="6588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27" tIns="45363" rIns="90727" bIns="45363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0727" tIns="45363" rIns="90727" bIns="45363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>
                <a:latin typeface="Arial"/>
              </a:defRPr>
            </a:lvl1pPr>
          </a:lstStyle>
          <a:p>
            <a:fld id="{AC961176-E764-E547-9AD7-EDAE68C2C4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155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1pPr>
    <a:lvl2pPr marL="608333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2pPr>
    <a:lvl3pPr marL="1216664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3pPr>
    <a:lvl4pPr marL="1824996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4pPr>
    <a:lvl5pPr marL="2433328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5pPr>
    <a:lvl6pPr marL="3041660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Hallo</a:t>
            </a:r>
          </a:p>
          <a:p>
            <a:pPr marL="285750" indent="-285750">
              <a:buFontTx/>
              <a:buChar char="-"/>
            </a:pPr>
            <a:r>
              <a:rPr lang="de-DE" dirty="0"/>
              <a:t>Thema</a:t>
            </a:r>
          </a:p>
          <a:p>
            <a:pPr marL="285750" indent="-285750">
              <a:buFontTx/>
              <a:buChar char="-"/>
            </a:pPr>
            <a:r>
              <a:rPr lang="de-DE" dirty="0"/>
              <a:t>Über Mich (Person, Firma)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84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71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70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Probleme erläutern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Am ende mit </a:t>
            </a:r>
            <a:r>
              <a:rPr lang="de-DE" dirty="0" err="1"/>
              <a:t>unterschiedlicherDoku</a:t>
            </a:r>
            <a:r>
              <a:rPr lang="de-DE" dirty="0"/>
              <a:t> erwähnen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19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Erklären was GBI bedeutet &gt; Grenzebach BOM </a:t>
            </a:r>
            <a:r>
              <a:rPr lang="de-DE" dirty="0" err="1"/>
              <a:t>Importer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Erklären was GBI im groben macht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sind Windchill normen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3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Bspw</a:t>
            </a:r>
            <a:r>
              <a:rPr lang="de-DE" dirty="0"/>
              <a:t> Plattenwender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80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Kurz </a:t>
            </a:r>
            <a:r>
              <a:rPr lang="de-DE" dirty="0" err="1"/>
              <a:t>aktioenne</a:t>
            </a:r>
            <a:r>
              <a:rPr lang="de-DE" dirty="0"/>
              <a:t> erklären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Personalbedarf erklären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674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Probleme erläutern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Schlechtes oder Fehlendes Internet </a:t>
            </a:r>
          </a:p>
          <a:p>
            <a:pPr marL="285750" indent="-285750">
              <a:buFontTx/>
              <a:buChar char="-"/>
            </a:pPr>
            <a:r>
              <a:rPr lang="de-DE" dirty="0"/>
              <a:t>Lokale Dateien des </a:t>
            </a:r>
            <a:r>
              <a:rPr lang="de-DE" dirty="0" err="1"/>
              <a:t>nutzer</a:t>
            </a:r>
            <a:r>
              <a:rPr lang="de-DE" dirty="0"/>
              <a:t> nötig &gt; Serverspeicherung wird oft nicht getraut</a:t>
            </a:r>
          </a:p>
          <a:p>
            <a:pPr marL="285750" indent="-285750">
              <a:buFontTx/>
              <a:buChar char="-"/>
            </a:pPr>
            <a:r>
              <a:rPr lang="de-DE" dirty="0"/>
              <a:t>Sicherheitsvorgabe mit </a:t>
            </a:r>
            <a:r>
              <a:rPr lang="de-DE" dirty="0" err="1"/>
              <a:t>datenumgang</a:t>
            </a:r>
            <a:r>
              <a:rPr lang="de-DE" dirty="0"/>
              <a:t> </a:t>
            </a:r>
            <a:r>
              <a:rPr lang="de-DE" dirty="0" err="1"/>
              <a:t>umgebung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„</a:t>
            </a:r>
            <a:r>
              <a:rPr lang="de-DE" dirty="0" err="1"/>
              <a:t>Closed</a:t>
            </a:r>
            <a:r>
              <a:rPr lang="de-DE" dirty="0"/>
              <a:t> System“ &gt; Alles ist zentral in einer exe vom Nutzer verwaltet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250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Beide kurz erklären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Unterschied von System </a:t>
            </a:r>
            <a:r>
              <a:rPr lang="de-DE" dirty="0" err="1"/>
              <a:t>Webview</a:t>
            </a:r>
            <a:r>
              <a:rPr lang="de-DE" dirty="0"/>
              <a:t> und Chromium erklären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12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Erläutern, dass </a:t>
            </a:r>
            <a:r>
              <a:rPr lang="de-DE" dirty="0" err="1"/>
              <a:t>tauri</a:t>
            </a:r>
            <a:r>
              <a:rPr lang="de-DE" dirty="0"/>
              <a:t> + </a:t>
            </a:r>
            <a:r>
              <a:rPr lang="de-DE" dirty="0" err="1"/>
              <a:t>webview</a:t>
            </a:r>
            <a:r>
              <a:rPr lang="de-DE" dirty="0"/>
              <a:t> nur </a:t>
            </a:r>
            <a:r>
              <a:rPr lang="de-DE" dirty="0" err="1"/>
              <a:t>beispiel</a:t>
            </a:r>
            <a:r>
              <a:rPr lang="de-DE" dirty="0"/>
              <a:t>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54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renzebach.com/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4331A5C-6826-4E0F-8FF5-B3D10FD8E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2FD9B69-BB6C-4462-A46B-CC09FA31131C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70F9F02D-1AB5-4E08-80B9-B1848D682B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4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70F9F02D-1AB5-4E08-80B9-B1848D682B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/>
              <a:t>Präsentationstitel,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Ort, Datum, Arial 14pt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E432D1D-0888-4883-BBDA-C324E7FBCE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10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84888" y="1223999"/>
            <a:ext cx="5724524" cy="5040275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5723731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5771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llection |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064000" y="1224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2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60000" y="1223963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2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215930" y="1223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358775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1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215930" y="3797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4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064000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3" name="Textplatzhalter 35">
            <a:extLst>
              <a:ext uri="{FF2B5EF4-FFF2-40B4-BE49-F238E27FC236}">
                <a16:creationId xmlns:a16="http://schemas.microsoft.com/office/drawing/2014/main" id="{F4E7A05B-12EB-4E76-A22E-8301E4090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6753" y="3204160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54" name="Textplatzhalter 35">
            <a:extLst>
              <a:ext uri="{FF2B5EF4-FFF2-40B4-BE49-F238E27FC236}">
                <a16:creationId xmlns:a16="http://schemas.microsoft.com/office/drawing/2014/main" id="{891B6FC7-679B-4434-83B2-E2D9A5B0A95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5515" y="3491962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E239A5D-2CDA-4B75-8F7A-D2E5920970FE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50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51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B0C178F1-BF4A-4A3B-A63A-AF192CE2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8A64BC1D-B2BA-4CFC-82F5-A267CA1F5E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33" name="Textplatzhalter 35">
            <a:extLst>
              <a:ext uri="{FF2B5EF4-FFF2-40B4-BE49-F238E27FC236}">
                <a16:creationId xmlns:a16="http://schemas.microsoft.com/office/drawing/2014/main" id="{F8ACB046-589C-4895-A868-79FDEAC265E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63457" y="3204673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4BFCCBED-4CE0-4606-AA03-30253234825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162219" y="3492475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35" name="Textplatzhalter 35">
            <a:extLst>
              <a:ext uri="{FF2B5EF4-FFF2-40B4-BE49-F238E27FC236}">
                <a16:creationId xmlns:a16="http://schemas.microsoft.com/office/drawing/2014/main" id="{386B1ADB-5355-4AE7-AC72-DB81CAAB0ED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17999" y="3204175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860A5883-B768-4593-94FE-E9EC6795773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17999" y="3491978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1" name="Textplatzhalter 35">
            <a:extLst>
              <a:ext uri="{FF2B5EF4-FFF2-40B4-BE49-F238E27FC236}">
                <a16:creationId xmlns:a16="http://schemas.microsoft.com/office/drawing/2014/main" id="{6A6BE054-5C5E-4457-B11F-1DF39516FCF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5515" y="5779446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2" name="Textplatzhalter 35">
            <a:extLst>
              <a:ext uri="{FF2B5EF4-FFF2-40B4-BE49-F238E27FC236}">
                <a16:creationId xmlns:a16="http://schemas.microsoft.com/office/drawing/2014/main" id="{235713F6-5B2E-4F2E-84DB-06649FF8E86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14277" y="6067248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3" name="Textplatzhalter 35">
            <a:extLst>
              <a:ext uri="{FF2B5EF4-FFF2-40B4-BE49-F238E27FC236}">
                <a16:creationId xmlns:a16="http://schemas.microsoft.com/office/drawing/2014/main" id="{62263897-808A-418A-BC6B-C0F4D2E5A4E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162219" y="5779959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4" name="Textplatzhalter 35">
            <a:extLst>
              <a:ext uri="{FF2B5EF4-FFF2-40B4-BE49-F238E27FC236}">
                <a16:creationId xmlns:a16="http://schemas.microsoft.com/office/drawing/2014/main" id="{C9D9D79E-7443-4BEF-ABE6-BA4A7B56E4A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160981" y="6067761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5" name="Textplatzhalter 35">
            <a:extLst>
              <a:ext uri="{FF2B5EF4-FFF2-40B4-BE49-F238E27FC236}">
                <a16:creationId xmlns:a16="http://schemas.microsoft.com/office/drawing/2014/main" id="{536185A2-40C0-4197-9309-A19C3863EDD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016761" y="5779461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6" name="Textplatzhalter 35">
            <a:extLst>
              <a:ext uri="{FF2B5EF4-FFF2-40B4-BE49-F238E27FC236}">
                <a16:creationId xmlns:a16="http://schemas.microsoft.com/office/drawing/2014/main" id="{4DCFF8B3-2A37-48E9-9615-D043A67A6EC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016761" y="6067264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</p:spTree>
    <p:extLst>
      <p:ext uri="{BB962C8B-B14F-4D97-AF65-F5344CB8AC3E}">
        <p14:creationId xmlns:p14="http://schemas.microsoft.com/office/powerpoint/2010/main" val="788045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D45145C6-7B7F-4FF9-BDFA-D2D4A4EAC3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47231" y="4137024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26812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4DBC9FCA-DB73-4E23-9C5E-90B58525C99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775" y="4137025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2EBD3D3B-5678-40F7-A2DD-7CB1A6777100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5D5A8DA9-A6A1-7B32-2F7D-4F605A9CE7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7013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DDFDAB69-364C-4BA7-A0A3-AF133E419A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8775" y="1223963"/>
            <a:ext cx="2486153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EC5A2A5-3DBE-4140-9374-5A657AAD2E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92424" y="1223963"/>
            <a:ext cx="4750185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54822886-E359-4C62-A9E5-346570386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8775" y="3962400"/>
            <a:ext cx="4150605" cy="23018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2CA10185-A635-4C64-AD4A-D4C7EC4790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55741" y="3961179"/>
            <a:ext cx="3086484" cy="229039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FE03CF9E-965C-449F-A7E2-FCF987C1B0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9412" y="1223963"/>
            <a:ext cx="3600001" cy="50403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5970F795-A385-49FA-B86C-9E0177EA6A0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A50AC508-86B1-4F97-8764-9D20B17EB3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29" name="Titelplatzhalter 4" title="Headline, Arial 21pt">
            <a:extLst>
              <a:ext uri="{FF2B5EF4-FFF2-40B4-BE49-F238E27FC236}">
                <a16:creationId xmlns:a16="http://schemas.microsoft.com/office/drawing/2014/main" id="{D569A68B-E297-419D-B95E-0F31A95E8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</p:spTree>
    <p:extLst>
      <p:ext uri="{BB962C8B-B14F-4D97-AF65-F5344CB8AC3E}">
        <p14:creationId xmlns:p14="http://schemas.microsoft.com/office/powerpoint/2010/main" val="39506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Picture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464343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392043F4-6798-4714-9CBC-0B749ECCD246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D7DF603D-72A1-B8B6-491D-5FF99B0BBD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41844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44ACB6-6452-460A-B49D-6BEA913F6204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49" name="Picture Placeholder 40"/>
          <p:cNvSpPr>
            <a:spLocks noGrp="1"/>
          </p:cNvSpPr>
          <p:nvPr>
            <p:ph type="pic" sz="quarter" idx="15" hasCustomPrompt="1"/>
          </p:nvPr>
        </p:nvSpPr>
        <p:spPr>
          <a:xfrm>
            <a:off x="360703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50" name="Text Placeholder 43"/>
          <p:cNvSpPr>
            <a:spLocks noGrp="1"/>
          </p:cNvSpPr>
          <p:nvPr>
            <p:ph type="body" sz="quarter" idx="17" hasCustomPrompt="1"/>
          </p:nvPr>
        </p:nvSpPr>
        <p:spPr>
          <a:xfrm>
            <a:off x="1908000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2232000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/>
              <a:t>Mail</a:t>
            </a:r>
          </a:p>
        </p:txBody>
      </p:sp>
      <p:sp>
        <p:nvSpPr>
          <p:cNvPr id="53" name="Text Placeholder 50"/>
          <p:cNvSpPr>
            <a:spLocks noGrp="1"/>
          </p:cNvSpPr>
          <p:nvPr>
            <p:ph type="body" sz="quarter" idx="23" hasCustomPrompt="1"/>
          </p:nvPr>
        </p:nvSpPr>
        <p:spPr>
          <a:xfrm>
            <a:off x="2232000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54" name="Text Placeholder 50"/>
          <p:cNvSpPr>
            <a:spLocks noGrp="1"/>
          </p:cNvSpPr>
          <p:nvPr>
            <p:ph type="body" sz="quarter" idx="24" hasCustomPrompt="1"/>
          </p:nvPr>
        </p:nvSpPr>
        <p:spPr>
          <a:xfrm>
            <a:off x="2232000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57" name="Text Placeholder 57"/>
          <p:cNvSpPr>
            <a:spLocks noGrp="1"/>
          </p:cNvSpPr>
          <p:nvPr>
            <p:ph type="body" sz="quarter" idx="26" hasCustomPrompt="1"/>
          </p:nvPr>
        </p:nvSpPr>
        <p:spPr>
          <a:xfrm>
            <a:off x="360703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27" hasCustomPrompt="1"/>
          </p:nvPr>
        </p:nvSpPr>
        <p:spPr>
          <a:xfrm>
            <a:off x="360703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59" name="Text Placeholder 57"/>
          <p:cNvSpPr>
            <a:spLocks noGrp="1"/>
          </p:cNvSpPr>
          <p:nvPr>
            <p:ph type="body" sz="quarter" idx="28" hasCustomPrompt="1"/>
          </p:nvPr>
        </p:nvSpPr>
        <p:spPr>
          <a:xfrm>
            <a:off x="360703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60" name="Text Placeholder 57"/>
          <p:cNvSpPr>
            <a:spLocks noGrp="1"/>
          </p:cNvSpPr>
          <p:nvPr>
            <p:ph type="body" sz="quarter" idx="29" hasCustomPrompt="1"/>
          </p:nvPr>
        </p:nvSpPr>
        <p:spPr>
          <a:xfrm>
            <a:off x="360703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sp>
        <p:nvSpPr>
          <p:cNvPr id="61" name="Pfeil: Chevron 20">
            <a:extLst>
              <a:ext uri="{FF2B5EF4-FFF2-40B4-BE49-F238E27FC236}">
                <a16:creationId xmlns:a16="http://schemas.microsoft.com/office/drawing/2014/main" id="{1C947A0E-205B-4070-99A2-FB86D7BA4FE8}"/>
              </a:ext>
            </a:extLst>
          </p:cNvPr>
          <p:cNvSpPr/>
          <p:nvPr userDrawn="1"/>
        </p:nvSpPr>
        <p:spPr>
          <a:xfrm>
            <a:off x="2036398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2" name="Pfeil: Chevron 21">
            <a:extLst>
              <a:ext uri="{FF2B5EF4-FFF2-40B4-BE49-F238E27FC236}">
                <a16:creationId xmlns:a16="http://schemas.microsoft.com/office/drawing/2014/main" id="{BC4DB7D9-E0DA-4E6D-B832-6CA3F1877B7F}"/>
              </a:ext>
            </a:extLst>
          </p:cNvPr>
          <p:cNvSpPr/>
          <p:nvPr userDrawn="1"/>
        </p:nvSpPr>
        <p:spPr>
          <a:xfrm>
            <a:off x="2341195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3" name="Pfeil: Fünfeck 19">
            <a:extLst>
              <a:ext uri="{FF2B5EF4-FFF2-40B4-BE49-F238E27FC236}">
                <a16:creationId xmlns:a16="http://schemas.microsoft.com/office/drawing/2014/main" id="{17C39377-4306-4E02-899F-B6FBAB5220DE}"/>
              </a:ext>
            </a:extLst>
          </p:cNvPr>
          <p:cNvSpPr/>
          <p:nvPr userDrawn="1"/>
        </p:nvSpPr>
        <p:spPr>
          <a:xfrm>
            <a:off x="359999" y="5221573"/>
            <a:ext cx="1795550" cy="612000"/>
          </a:xfrm>
          <a:prstGeom prst="homePlate">
            <a:avLst>
              <a:gd name="adj" fmla="val 37775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b="1" noProof="0" dirty="0">
                <a:solidFill>
                  <a:schemeClr val="bg1"/>
                </a:solidFill>
              </a:rPr>
              <a:t>Visit us</a:t>
            </a:r>
          </a:p>
        </p:txBody>
      </p:sp>
      <p:sp>
        <p:nvSpPr>
          <p:cNvPr id="83" name="TextBox 82"/>
          <p:cNvSpPr txBox="1"/>
          <p:nvPr userDrawn="1"/>
        </p:nvSpPr>
        <p:spPr>
          <a:xfrm>
            <a:off x="359999" y="215775"/>
            <a:ext cx="7920000" cy="648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2200" b="1" noProof="0" dirty="0">
                <a:solidFill>
                  <a:schemeClr val="tx2"/>
                </a:solidFill>
              </a:rPr>
              <a:t>Get in touch</a:t>
            </a:r>
          </a:p>
        </p:txBody>
      </p:sp>
      <p:sp>
        <p:nvSpPr>
          <p:cNvPr id="33" name="Picture Placeholder 40">
            <a:extLst>
              <a:ext uri="{FF2B5EF4-FFF2-40B4-BE49-F238E27FC236}">
                <a16:creationId xmlns:a16="http://schemas.microsoft.com/office/drawing/2014/main" id="{1DBF2F54-2514-4EEF-BA38-695EF4D24EA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94778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7C953FAD-F619-46AF-BE63-A85C4826C0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42075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Titel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97D92DDB-7437-46DD-9AA1-BB998F03D5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66075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/>
              <a:t>Mail</a:t>
            </a:r>
          </a:p>
        </p:txBody>
      </p:sp>
      <p:sp>
        <p:nvSpPr>
          <p:cNvPr id="36" name="Text Placeholder 50">
            <a:extLst>
              <a:ext uri="{FF2B5EF4-FFF2-40B4-BE49-F238E27FC236}">
                <a16:creationId xmlns:a16="http://schemas.microsoft.com/office/drawing/2014/main" id="{B712A976-9C68-4634-B688-2FD3A366518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66075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4F70DAED-D691-43D5-B188-5CD45200A9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66075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4EC6E0A1-FC9D-4804-A1B9-7C79CF399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4778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2909D3CE-106A-4D4A-B0F1-20100AB6579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94778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AF4B534A-C0A7-4F0C-B60A-6C33F60449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4778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41" name="Text Placeholder 57">
            <a:extLst>
              <a:ext uri="{FF2B5EF4-FFF2-40B4-BE49-F238E27FC236}">
                <a16:creationId xmlns:a16="http://schemas.microsoft.com/office/drawing/2014/main" id="{E19F99D4-6FF0-4FF2-AA4B-56924CBE88D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4778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pic>
        <p:nvPicPr>
          <p:cNvPr id="27" name="Graphic 4" descr="Smartphone mit einfarbiger Füllung">
            <a:extLst>
              <a:ext uri="{FF2B5EF4-FFF2-40B4-BE49-F238E27FC236}">
                <a16:creationId xmlns:a16="http://schemas.microsoft.com/office/drawing/2014/main" id="{EE9E3272-F07A-4817-A7B5-0C87FDB48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717" y="2484000"/>
            <a:ext cx="248997" cy="255415"/>
          </a:xfrm>
          <a:prstGeom prst="rect">
            <a:avLst/>
          </a:prstGeom>
        </p:spPr>
      </p:pic>
      <p:pic>
        <p:nvPicPr>
          <p:cNvPr id="28" name="Graphic 5" descr="Umschlag mit einfarbiger Füllung">
            <a:extLst>
              <a:ext uri="{FF2B5EF4-FFF2-40B4-BE49-F238E27FC236}">
                <a16:creationId xmlns:a16="http://schemas.microsoft.com/office/drawing/2014/main" id="{9E8793FD-0CC3-4278-90FD-893AA7604E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5192" y="1928263"/>
            <a:ext cx="248996" cy="247474"/>
          </a:xfrm>
          <a:prstGeom prst="rect">
            <a:avLst/>
          </a:prstGeom>
        </p:spPr>
      </p:pic>
      <p:pic>
        <p:nvPicPr>
          <p:cNvPr id="29" name="Bildplatzhalter 11" descr="Receiver mit einfarbiger Füllung">
            <a:extLst>
              <a:ext uri="{FF2B5EF4-FFF2-40B4-BE49-F238E27FC236}">
                <a16:creationId xmlns:a16="http://schemas.microsoft.com/office/drawing/2014/main" id="{138ADBE2-7071-44BC-BE51-3ACBEC76E3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1960029" y="2203281"/>
            <a:ext cx="228490" cy="228490"/>
          </a:xfrm>
          <a:prstGeom prst="rect">
            <a:avLst/>
          </a:prstGeom>
          <a:ln w="3175">
            <a:noFill/>
          </a:ln>
        </p:spPr>
      </p:pic>
      <p:pic>
        <p:nvPicPr>
          <p:cNvPr id="30" name="Graphic 4" descr="Smartphone mit einfarbiger Füllung">
            <a:extLst>
              <a:ext uri="{FF2B5EF4-FFF2-40B4-BE49-F238E27FC236}">
                <a16:creationId xmlns:a16="http://schemas.microsoft.com/office/drawing/2014/main" id="{4B9F969A-DDC6-44ED-B5E7-CDE1FB7D1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5098" y="2484000"/>
            <a:ext cx="248997" cy="255415"/>
          </a:xfrm>
          <a:prstGeom prst="rect">
            <a:avLst/>
          </a:prstGeom>
        </p:spPr>
      </p:pic>
      <p:pic>
        <p:nvPicPr>
          <p:cNvPr id="31" name="Graphic 5" descr="Umschlag mit einfarbiger Füllung">
            <a:extLst>
              <a:ext uri="{FF2B5EF4-FFF2-40B4-BE49-F238E27FC236}">
                <a16:creationId xmlns:a16="http://schemas.microsoft.com/office/drawing/2014/main" id="{0D1F5DA3-75D9-4105-A787-D7E9A34C1A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573" y="1928263"/>
            <a:ext cx="248996" cy="247474"/>
          </a:xfrm>
          <a:prstGeom prst="rect">
            <a:avLst/>
          </a:prstGeom>
        </p:spPr>
      </p:pic>
      <p:pic>
        <p:nvPicPr>
          <p:cNvPr id="32" name="Bildplatzhalter 11" descr="Receiver mit einfarbiger Füllung">
            <a:extLst>
              <a:ext uri="{FF2B5EF4-FFF2-40B4-BE49-F238E27FC236}">
                <a16:creationId xmlns:a16="http://schemas.microsoft.com/office/drawing/2014/main" id="{A6DC7A35-F768-4684-A8F0-6C319E285E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7880410" y="2203281"/>
            <a:ext cx="228490" cy="228490"/>
          </a:xfrm>
          <a:prstGeom prst="rect">
            <a:avLst/>
          </a:prstGeom>
          <a:ln w="3175">
            <a:noFill/>
          </a:ln>
        </p:spPr>
      </p:pic>
      <p:sp>
        <p:nvSpPr>
          <p:cNvPr id="42" name="TextBox 32">
            <a:extLst>
              <a:ext uri="{FF2B5EF4-FFF2-40B4-BE49-F238E27FC236}">
                <a16:creationId xmlns:a16="http://schemas.microsoft.com/office/drawing/2014/main" id="{13F64B5C-434F-42C6-8892-BDE48EE32662}"/>
              </a:ext>
            </a:extLst>
          </p:cNvPr>
          <p:cNvSpPr txBox="1"/>
          <p:nvPr userDrawn="1"/>
        </p:nvSpPr>
        <p:spPr>
          <a:xfrm>
            <a:off x="359999" y="5904000"/>
            <a:ext cx="2773097" cy="318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/>
            <a:r>
              <a:rPr lang="de-DE" sz="1600" dirty="0">
                <a:solidFill>
                  <a:schemeClr val="tx2"/>
                </a:solidFill>
                <a:cs typeface="Segoe U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www.grenzebach.com</a:t>
            </a:r>
            <a:r>
              <a:rPr lang="de-DE" sz="1600" dirty="0">
                <a:solidFill>
                  <a:schemeClr val="tx2"/>
                </a:solidFill>
                <a:cs typeface="Segoe UI"/>
              </a:rPr>
              <a:t> </a:t>
            </a:r>
            <a:endParaRPr lang="de-DE" dirty="0">
              <a:solidFill>
                <a:schemeClr val="tx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34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392FE19-3E72-4CFD-9DEA-CB994F71D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8B42F5-D6C1-4AC7-A1B3-95B160F71F36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23FB218-1EBB-4EC0-9913-D742A2CB7B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8733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23FB218-1EBB-4EC0-9913-D742A2CB7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Vorname</a:t>
            </a:r>
            <a:r>
              <a:rPr lang="en-US" noProof="0" dirty="0"/>
              <a:t> und </a:t>
            </a:r>
            <a:r>
              <a:rPr lang="en-US" noProof="0" dirty="0" err="1"/>
              <a:t>Nachname</a:t>
            </a:r>
            <a:r>
              <a:rPr lang="en-US" noProof="0" dirty="0"/>
              <a:t>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Position | </a:t>
            </a:r>
            <a:r>
              <a:rPr lang="en-US" noProof="0" dirty="0" err="1"/>
              <a:t>Telefon</a:t>
            </a:r>
            <a:r>
              <a:rPr lang="en-US" noProof="0" dirty="0"/>
              <a:t> | E-Mail, Arial 14pt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63999" y="4464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rtlCol="0" anchor="ctr">
            <a:noAutofit/>
          </a:bodyPr>
          <a:lstStyle/>
          <a:p>
            <a:r>
              <a:rPr lang="en-US" sz="2000" cap="all" spc="800" baseline="0" noProof="0" dirty="0" err="1">
                <a:solidFill>
                  <a:schemeClr val="tx2"/>
                </a:solidFill>
              </a:rPr>
              <a:t>Danke</a:t>
            </a:r>
            <a:endParaRPr lang="en-US" sz="2000" cap="all" spc="800" baseline="0" noProof="0" dirty="0">
              <a:solidFill>
                <a:schemeClr val="tx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A1CF20B-A821-4675-92EB-B106C5A5E7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92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1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tand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C314-1FB7-402C-8CC6-2F7956DF86CE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noProof="0" dirty="0"/>
              <a:t> </a:t>
            </a:r>
            <a:fld id="{C15DF3FA-E9A9-4875-8428-1B9A184CD838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indent="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Quelle:	Marketing-</a:t>
            </a:r>
            <a:r>
              <a:rPr lang="en-US" noProof="0" dirty="0" err="1"/>
              <a:t>Abteilung</a:t>
            </a:r>
            <a:endParaRPr lang="en-US" noProof="0" dirty="0"/>
          </a:p>
        </p:txBody>
      </p:sp>
      <p:sp>
        <p:nvSpPr>
          <p:cNvPr id="32" name="Rechteck 31"/>
          <p:cNvSpPr/>
          <p:nvPr userDrawn="1"/>
        </p:nvSpPr>
        <p:spPr>
          <a:xfrm>
            <a:off x="360000" y="216000"/>
            <a:ext cx="9000000" cy="648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200" b="1" noProof="0" dirty="0">
                <a:solidFill>
                  <a:schemeClr val="tx2"/>
                </a:solidFill>
              </a:rPr>
              <a:t>Zu </a:t>
            </a:r>
            <a:r>
              <a:rPr lang="en-US" sz="2200" b="1" noProof="0" dirty="0" err="1">
                <a:solidFill>
                  <a:schemeClr val="tx2"/>
                </a:solidFill>
              </a:rPr>
              <a:t>berücksichtigende</a:t>
            </a:r>
            <a:r>
              <a:rPr lang="en-US" sz="2200" b="1" noProof="0" dirty="0">
                <a:solidFill>
                  <a:schemeClr val="tx2"/>
                </a:solidFill>
              </a:rPr>
              <a:t> </a:t>
            </a:r>
            <a:r>
              <a:rPr lang="en-US" sz="2200" b="1" noProof="0" dirty="0" err="1">
                <a:solidFill>
                  <a:schemeClr val="tx2"/>
                </a:solidFill>
              </a:rPr>
              <a:t>Designstandards</a:t>
            </a:r>
            <a:endParaRPr lang="en-US" sz="2200" b="1" noProof="0" dirty="0">
              <a:solidFill>
                <a:schemeClr val="tx2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360000" y="1368000"/>
            <a:ext cx="3888000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Standardfarben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8538762-74F0-4AF4-9C7C-F895CA7EEF7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8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39B8426-52EB-4D54-9009-1D7F15C9486C}"/>
              </a:ext>
            </a:extLst>
          </p:cNvPr>
          <p:cNvCxnSpPr>
            <a:cxnSpLocks/>
          </p:cNvCxnSpPr>
          <p:nvPr userDrawn="1"/>
        </p:nvCxnSpPr>
        <p:spPr>
          <a:xfrm flipH="1">
            <a:off x="8136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1368000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Schriften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1368000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Bilder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F3393BCD-FF4A-4CFB-8936-D13296885DD2}"/>
              </a:ext>
            </a:extLst>
          </p:cNvPr>
          <p:cNvSpPr/>
          <p:nvPr userDrawn="1"/>
        </p:nvSpPr>
        <p:spPr>
          <a:xfrm>
            <a:off x="360000" y="2016000"/>
            <a:ext cx="682586" cy="216000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effectLst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B04D9C3-2C0D-4926-8DE3-B8F0B3E2C0B9}"/>
              </a:ext>
            </a:extLst>
          </p:cNvPr>
          <p:cNvSpPr txBox="1"/>
          <p:nvPr userDrawn="1"/>
        </p:nvSpPr>
        <p:spPr>
          <a:xfrm>
            <a:off x="1154825" y="201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255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791D5B7-C95A-4119-A346-F087E18F19FD}"/>
              </a:ext>
            </a:extLst>
          </p:cNvPr>
          <p:cNvSpPr txBox="1"/>
          <p:nvPr userDrawn="1"/>
        </p:nvSpPr>
        <p:spPr>
          <a:xfrm>
            <a:off x="2378825" y="201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Weiß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34832D5-A3AE-4D6A-9C3E-D89A694B92A2}"/>
              </a:ext>
            </a:extLst>
          </p:cNvPr>
          <p:cNvSpPr/>
          <p:nvPr userDrawn="1"/>
        </p:nvSpPr>
        <p:spPr>
          <a:xfrm>
            <a:off x="360000" y="2304563"/>
            <a:ext cx="682586" cy="216000"/>
          </a:xfrm>
          <a:prstGeom prst="rect">
            <a:avLst/>
          </a:prstGeom>
          <a:solidFill>
            <a:srgbClr val="282D3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78B48FE-3293-4E12-BCD6-2F2B6B094FFE}"/>
              </a:ext>
            </a:extLst>
          </p:cNvPr>
          <p:cNvSpPr txBox="1"/>
          <p:nvPr userDrawn="1"/>
        </p:nvSpPr>
        <p:spPr>
          <a:xfrm>
            <a:off x="1154825" y="230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045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050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A912EA-99EC-4165-AF5D-99285440DA9A}"/>
              </a:ext>
            </a:extLst>
          </p:cNvPr>
          <p:cNvSpPr txBox="1"/>
          <p:nvPr userDrawn="1"/>
        </p:nvSpPr>
        <p:spPr>
          <a:xfrm>
            <a:off x="2378825" y="2304000"/>
            <a:ext cx="1906588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Dunkel </a:t>
            </a:r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39E3A2-ECAA-4BA8-AFCB-1BE0AC419122}"/>
              </a:ext>
            </a:extLst>
          </p:cNvPr>
          <p:cNvSpPr/>
          <p:nvPr userDrawn="1"/>
        </p:nvSpPr>
        <p:spPr>
          <a:xfrm>
            <a:off x="360000" y="2592000"/>
            <a:ext cx="682586" cy="2160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F845032-0DB9-4AB1-BD3E-02D8E269B6BD}"/>
              </a:ext>
            </a:extLst>
          </p:cNvPr>
          <p:cNvSpPr txBox="1"/>
          <p:nvPr userDrawn="1"/>
        </p:nvSpPr>
        <p:spPr>
          <a:xfrm>
            <a:off x="1154825" y="259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240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4117E40B-531B-4655-AC4B-D35CD944535F}"/>
              </a:ext>
            </a:extLst>
          </p:cNvPr>
          <p:cNvSpPr txBox="1"/>
          <p:nvPr userDrawn="1"/>
        </p:nvSpPr>
        <p:spPr>
          <a:xfrm>
            <a:off x="2378825" y="259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Silbergrau</a:t>
            </a:r>
            <a:r>
              <a:rPr lang="en-US" sz="1400" noProof="0" dirty="0">
                <a:solidFill>
                  <a:schemeClr val="tx2"/>
                </a:solidFill>
              </a:rPr>
              <a:t> 20%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F9B34FA-3621-42AE-883F-489F675B1D7E}"/>
              </a:ext>
            </a:extLst>
          </p:cNvPr>
          <p:cNvSpPr/>
          <p:nvPr userDrawn="1"/>
        </p:nvSpPr>
        <p:spPr>
          <a:xfrm>
            <a:off x="360000" y="2880000"/>
            <a:ext cx="682586" cy="216000"/>
          </a:xfrm>
          <a:prstGeom prst="rect">
            <a:avLst/>
          </a:prstGeom>
          <a:solidFill>
            <a:schemeClr val="tx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3593682-C3D4-4FF3-8990-A5830483DDDF}"/>
              </a:ext>
            </a:extLst>
          </p:cNvPr>
          <p:cNvSpPr txBox="1"/>
          <p:nvPr userDrawn="1"/>
        </p:nvSpPr>
        <p:spPr>
          <a:xfrm>
            <a:off x="1154825" y="288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088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094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099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96B53EA6-2BB8-45F0-885A-CE4D046B3E44}"/>
              </a:ext>
            </a:extLst>
          </p:cNvPr>
          <p:cNvSpPr txBox="1"/>
          <p:nvPr userDrawn="1"/>
        </p:nvSpPr>
        <p:spPr>
          <a:xfrm>
            <a:off x="2378825" y="288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2DF7A3C-0BDB-4CC9-8AA3-A48ED6264449}"/>
              </a:ext>
            </a:extLst>
          </p:cNvPr>
          <p:cNvSpPr/>
          <p:nvPr userDrawn="1"/>
        </p:nvSpPr>
        <p:spPr>
          <a:xfrm>
            <a:off x="360000" y="3168000"/>
            <a:ext cx="682586" cy="216000"/>
          </a:xfrm>
          <a:prstGeom prst="rect">
            <a:avLst/>
          </a:prstGeom>
          <a:solidFill>
            <a:srgbClr val="ED1B24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BF3152F2-9E48-46A3-9687-EC1C95C155B0}"/>
              </a:ext>
            </a:extLst>
          </p:cNvPr>
          <p:cNvSpPr txBox="1"/>
          <p:nvPr userDrawn="1"/>
        </p:nvSpPr>
        <p:spPr>
          <a:xfrm>
            <a:off x="1154825" y="316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237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027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036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71029213-5BAC-477C-AC15-C6CD0EE3F04C}"/>
              </a:ext>
            </a:extLst>
          </p:cNvPr>
          <p:cNvSpPr txBox="1"/>
          <p:nvPr userDrawn="1"/>
        </p:nvSpPr>
        <p:spPr>
          <a:xfrm>
            <a:off x="2378825" y="316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Grenzebach Rot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13D0E98A-0D19-4DBA-A38D-083E0B8968C2}"/>
              </a:ext>
            </a:extLst>
          </p:cNvPr>
          <p:cNvSpPr/>
          <p:nvPr userDrawn="1"/>
        </p:nvSpPr>
        <p:spPr>
          <a:xfrm>
            <a:off x="360000" y="3456000"/>
            <a:ext cx="682586" cy="216000"/>
          </a:xfrm>
          <a:prstGeom prst="rect">
            <a:avLst/>
          </a:prstGeom>
          <a:solidFill>
            <a:srgbClr val="91A5B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F965BDC-A605-4BF0-83DD-0FF74CFE1FE4}"/>
              </a:ext>
            </a:extLst>
          </p:cNvPr>
          <p:cNvSpPr txBox="1"/>
          <p:nvPr userDrawn="1"/>
        </p:nvSpPr>
        <p:spPr>
          <a:xfrm>
            <a:off x="1154825" y="345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145 | 165 | 184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5851B07-C4C0-47F0-8333-0E2B0EEEB8F7}"/>
              </a:ext>
            </a:extLst>
          </p:cNvPr>
          <p:cNvSpPr txBox="1"/>
          <p:nvPr userDrawn="1"/>
        </p:nvSpPr>
        <p:spPr>
          <a:xfrm>
            <a:off x="2378825" y="345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Blaugrau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60BDB284-EE53-455E-A9E4-35106EA2DB44}"/>
              </a:ext>
            </a:extLst>
          </p:cNvPr>
          <p:cNvSpPr/>
          <p:nvPr userDrawn="1"/>
        </p:nvSpPr>
        <p:spPr>
          <a:xfrm>
            <a:off x="360000" y="3744000"/>
            <a:ext cx="682586" cy="216000"/>
          </a:xfrm>
          <a:prstGeom prst="rect">
            <a:avLst/>
          </a:prstGeom>
          <a:solidFill>
            <a:srgbClr val="37908C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A411550-1E5B-49AA-AC51-419B5F3EDA36}"/>
              </a:ext>
            </a:extLst>
          </p:cNvPr>
          <p:cNvSpPr txBox="1"/>
          <p:nvPr userDrawn="1"/>
        </p:nvSpPr>
        <p:spPr>
          <a:xfrm>
            <a:off x="1154825" y="374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055 | 144 | 140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E38E4D-0576-4107-945D-E4A6AFB7BF1A}"/>
              </a:ext>
            </a:extLst>
          </p:cNvPr>
          <p:cNvSpPr txBox="1"/>
          <p:nvPr userDrawn="1"/>
        </p:nvSpPr>
        <p:spPr>
          <a:xfrm>
            <a:off x="2378825" y="3744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Grün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2A9EE9C-EDE9-4405-8D44-769EB624F5B1}"/>
              </a:ext>
            </a:extLst>
          </p:cNvPr>
          <p:cNvSpPr/>
          <p:nvPr userDrawn="1"/>
        </p:nvSpPr>
        <p:spPr>
          <a:xfrm>
            <a:off x="360000" y="4032000"/>
            <a:ext cx="682586" cy="216000"/>
          </a:xfrm>
          <a:prstGeom prst="rect">
            <a:avLst/>
          </a:prstGeom>
          <a:solidFill>
            <a:srgbClr val="1762B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0323337-D71E-467F-BE6E-110FF648C659}"/>
              </a:ext>
            </a:extLst>
          </p:cNvPr>
          <p:cNvSpPr txBox="1"/>
          <p:nvPr userDrawn="1"/>
        </p:nvSpPr>
        <p:spPr>
          <a:xfrm>
            <a:off x="1154825" y="403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023 | 098 | 191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AD4ADC3D-716C-4D0E-8327-3704499926D1}"/>
              </a:ext>
            </a:extLst>
          </p:cNvPr>
          <p:cNvSpPr txBox="1"/>
          <p:nvPr userDrawn="1"/>
        </p:nvSpPr>
        <p:spPr>
          <a:xfrm>
            <a:off x="2378825" y="403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Blau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48109BF0-D5FF-458E-A847-0F50BD8B7E0D}"/>
              </a:ext>
            </a:extLst>
          </p:cNvPr>
          <p:cNvSpPr/>
          <p:nvPr userDrawn="1"/>
        </p:nvSpPr>
        <p:spPr>
          <a:xfrm>
            <a:off x="360000" y="4320000"/>
            <a:ext cx="682586" cy="216000"/>
          </a:xfrm>
          <a:prstGeom prst="rect">
            <a:avLst/>
          </a:prstGeom>
          <a:solidFill>
            <a:srgbClr val="7864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0D1415D-CF41-43B7-AC1B-C5657C6719EA}"/>
              </a:ext>
            </a:extLst>
          </p:cNvPr>
          <p:cNvSpPr txBox="1"/>
          <p:nvPr userDrawn="1"/>
        </p:nvSpPr>
        <p:spPr>
          <a:xfrm>
            <a:off x="1154825" y="432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120 | 100 | 255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95F93A7-3653-42F3-87BF-BA7ED060B273}"/>
              </a:ext>
            </a:extLst>
          </p:cNvPr>
          <p:cNvSpPr txBox="1"/>
          <p:nvPr userDrawn="1"/>
        </p:nvSpPr>
        <p:spPr>
          <a:xfrm>
            <a:off x="2378825" y="432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Lila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2C337233-19E3-40FF-A5C7-2DEAFF96A1A1}"/>
              </a:ext>
            </a:extLst>
          </p:cNvPr>
          <p:cNvSpPr/>
          <p:nvPr userDrawn="1"/>
        </p:nvSpPr>
        <p:spPr>
          <a:xfrm>
            <a:off x="360000" y="4608000"/>
            <a:ext cx="682586" cy="216000"/>
          </a:xfrm>
          <a:prstGeom prst="rect">
            <a:avLst/>
          </a:prstGeom>
          <a:solidFill>
            <a:srgbClr val="5DD1E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F1C4306-4004-4AAF-8CB1-9A1EB95481F1}"/>
              </a:ext>
            </a:extLst>
          </p:cNvPr>
          <p:cNvSpPr txBox="1"/>
          <p:nvPr userDrawn="1"/>
        </p:nvSpPr>
        <p:spPr>
          <a:xfrm>
            <a:off x="1154825" y="460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093 | 209 | 225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F1555F3-2AC0-464F-834B-39CD4B34BFE4}"/>
              </a:ext>
            </a:extLst>
          </p:cNvPr>
          <p:cNvSpPr txBox="1"/>
          <p:nvPr userDrawn="1"/>
        </p:nvSpPr>
        <p:spPr>
          <a:xfrm>
            <a:off x="2378825" y="460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Aqua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E2A1591-B2EF-4E19-B16D-7A0881B20903}"/>
              </a:ext>
            </a:extLst>
          </p:cNvPr>
          <p:cNvSpPr txBox="1"/>
          <p:nvPr userDrawn="1"/>
        </p:nvSpPr>
        <p:spPr>
          <a:xfrm>
            <a:off x="1154825" y="1720277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b="0" noProof="0">
                <a:solidFill>
                  <a:schemeClr val="tx2"/>
                </a:solidFill>
              </a:rPr>
              <a:t>RGB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6AA516-1AFF-4EAE-8AB9-A61A462DD47A}"/>
              </a:ext>
            </a:extLst>
          </p:cNvPr>
          <p:cNvSpPr txBox="1"/>
          <p:nvPr userDrawn="1"/>
        </p:nvSpPr>
        <p:spPr>
          <a:xfrm>
            <a:off x="4536000" y="1720276"/>
            <a:ext cx="3312000" cy="677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Alle </a:t>
            </a:r>
            <a:r>
              <a:rPr lang="en-US" sz="1400" noProof="0" dirty="0" err="1">
                <a:solidFill>
                  <a:schemeClr val="tx2"/>
                </a:solidFill>
              </a:rPr>
              <a:t>Präsentationen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werden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mit</a:t>
            </a:r>
            <a:r>
              <a:rPr lang="en-US" sz="1400" noProof="0" dirty="0">
                <a:solidFill>
                  <a:schemeClr val="tx2"/>
                </a:solidFill>
              </a:rPr>
              <a:t> ARIAL (</a:t>
            </a:r>
            <a:r>
              <a:rPr lang="en-US" sz="1400" noProof="0" dirty="0" err="1">
                <a:solidFill>
                  <a:schemeClr val="tx2"/>
                </a:solidFill>
              </a:rPr>
              <a:t>Farbe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Dunkelgrau</a:t>
            </a:r>
            <a:r>
              <a:rPr lang="en-US" sz="1400" noProof="0" dirty="0">
                <a:solidFill>
                  <a:schemeClr val="tx2"/>
                </a:solidFill>
              </a:rPr>
              <a:t>) </a:t>
            </a:r>
            <a:r>
              <a:rPr lang="en-US" sz="1400" noProof="0" dirty="0" err="1">
                <a:solidFill>
                  <a:schemeClr val="tx2"/>
                </a:solidFill>
              </a:rPr>
              <a:t>als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Standardschriftart</a:t>
            </a:r>
            <a:r>
              <a:rPr lang="en-US" sz="1400" noProof="0" dirty="0">
                <a:solidFill>
                  <a:schemeClr val="tx2"/>
                </a:solidFill>
              </a:rPr>
              <a:t> für </a:t>
            </a:r>
            <a:r>
              <a:rPr lang="en-US" sz="1400" noProof="0" dirty="0" err="1">
                <a:solidFill>
                  <a:schemeClr val="tx2"/>
                </a:solidFill>
              </a:rPr>
              <a:t>Überschriften</a:t>
            </a:r>
            <a:r>
              <a:rPr lang="en-US" sz="1400" noProof="0" dirty="0">
                <a:solidFill>
                  <a:schemeClr val="tx2"/>
                </a:solidFill>
              </a:rPr>
              <a:t> und </a:t>
            </a:r>
            <a:r>
              <a:rPr lang="en-US" sz="1400" noProof="0" dirty="0" err="1">
                <a:solidFill>
                  <a:schemeClr val="tx2"/>
                </a:solidFill>
              </a:rPr>
              <a:t>Textfelder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erstellt</a:t>
            </a:r>
            <a:r>
              <a:rPr lang="en-US" sz="1400" noProof="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51D727E-3CB3-4BCB-8191-74456E8F57E6}"/>
              </a:ext>
            </a:extLst>
          </p:cNvPr>
          <p:cNvGrpSpPr/>
          <p:nvPr userDrawn="1"/>
        </p:nvGrpSpPr>
        <p:grpSpPr>
          <a:xfrm>
            <a:off x="4248000" y="2520000"/>
            <a:ext cx="3888000" cy="1727999"/>
            <a:chOff x="4248000" y="2664000"/>
            <a:chExt cx="3888000" cy="1727999"/>
          </a:xfrm>
        </p:grpSpPr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088FCE9A-71E4-4301-88A0-4680B9DE8412}"/>
                </a:ext>
              </a:extLst>
            </p:cNvPr>
            <p:cNvSpPr txBox="1"/>
            <p:nvPr userDrawn="1"/>
          </p:nvSpPr>
          <p:spPr>
            <a:xfrm>
              <a:off x="4248000" y="2664000"/>
              <a:ext cx="3888000" cy="360000"/>
            </a:xfrm>
            <a:prstGeom prst="rect">
              <a:avLst/>
            </a:prstGeom>
            <a:noFill/>
          </p:spPr>
          <p:txBody>
            <a:bodyPr wrap="square" lIns="288000" tIns="36000" rIns="36000" bIns="36000" rtlCol="0" anchor="ctr">
              <a:noAutofit/>
            </a:bodyPr>
            <a:lstStyle/>
            <a:p>
              <a:r>
                <a:rPr lang="en-US" sz="1600" b="1" noProof="0" dirty="0" err="1">
                  <a:solidFill>
                    <a:schemeClr val="tx2"/>
                  </a:solidFill>
                </a:rPr>
                <a:t>Schriftgrößen</a:t>
              </a:r>
              <a:endParaRPr lang="en-US" sz="16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363EDA56-B3A9-4AD6-88E7-5A832DC26FB9}"/>
                </a:ext>
              </a:extLst>
            </p:cNvPr>
            <p:cNvSpPr txBox="1"/>
            <p:nvPr userDrawn="1"/>
          </p:nvSpPr>
          <p:spPr>
            <a:xfrm>
              <a:off x="4536000" y="2951999"/>
              <a:ext cx="3312000" cy="1440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808038" indent="-808038">
                <a:lnSpc>
                  <a:spcPct val="130000"/>
                </a:lnSpc>
              </a:pPr>
              <a:r>
                <a:rPr lang="en-US" sz="2200" noProof="0" dirty="0">
                  <a:solidFill>
                    <a:schemeClr val="tx2"/>
                  </a:solidFill>
                </a:rPr>
                <a:t>22pt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alle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Überschriften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600" noProof="0" dirty="0">
                  <a:solidFill>
                    <a:schemeClr val="tx2"/>
                  </a:solidFill>
                </a:rPr>
                <a:t>16pt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Unterüberschriften</a:t>
              </a:r>
              <a:r>
                <a:rPr lang="en-US" sz="1400" noProof="0" dirty="0">
                  <a:solidFill>
                    <a:schemeClr val="tx2"/>
                  </a:solidFill>
                </a:rPr>
                <a:t> und Text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100" noProof="0" dirty="0">
                  <a:solidFill>
                    <a:schemeClr val="tx2"/>
                  </a:solidFill>
                </a:rPr>
                <a:t>11pt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Fußzeile</a:t>
              </a:r>
              <a:r>
                <a:rPr lang="en-US" sz="1400" noProof="0" dirty="0">
                  <a:solidFill>
                    <a:schemeClr val="tx2"/>
                  </a:solidFill>
                </a:rPr>
                <a:t>,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Untertitel</a:t>
              </a:r>
              <a:endParaRPr lang="en-US" sz="14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800" noProof="0" dirty="0">
                  <a:solidFill>
                    <a:schemeClr val="tx2"/>
                  </a:solidFill>
                </a:rPr>
                <a:t>8pt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Quellen</a:t>
              </a:r>
              <a:r>
                <a:rPr lang="en-US" sz="1400" noProof="0" dirty="0">
                  <a:solidFill>
                    <a:schemeClr val="tx2"/>
                  </a:solidFill>
                </a:rPr>
                <a:t> &amp;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Referenzen</a:t>
              </a:r>
              <a:endParaRPr lang="en-US" sz="1100" noProof="0" dirty="0">
                <a:solidFill>
                  <a:schemeClr val="tx2"/>
                </a:solidFill>
              </a:endParaRPr>
            </a:p>
          </p:txBody>
        </p:sp>
      </p:grpSp>
      <p:sp>
        <p:nvSpPr>
          <p:cNvPr id="97" name="Textfeld 9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4369898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Stichpunkte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53DF30D3-0165-41D2-9067-0A92722A51F6}"/>
              </a:ext>
            </a:extLst>
          </p:cNvPr>
          <p:cNvSpPr txBox="1"/>
          <p:nvPr userDrawn="1"/>
        </p:nvSpPr>
        <p:spPr>
          <a:xfrm>
            <a:off x="8423999" y="1720277"/>
            <a:ext cx="3096000" cy="2144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einfügen, achten Sie bitte auf Vertraulichkeits- und/oder Urheberrechtsbeschränkungen. Bitte geben Sie die Quellen am Ende jeder Folie an.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aus unserer Datenbank verwenden möchten, wenden Sie sich bitte an die Marketing-Abteilung.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4369898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Präsentationstitel</a:t>
            </a:r>
            <a:r>
              <a:rPr lang="en-US" sz="1600" b="1" noProof="0" dirty="0">
                <a:solidFill>
                  <a:schemeClr val="tx2"/>
                </a:solidFill>
              </a:rPr>
              <a:t> in der </a:t>
            </a:r>
            <a:r>
              <a:rPr lang="en-US" sz="1600" b="1" noProof="0" dirty="0" err="1">
                <a:solidFill>
                  <a:schemeClr val="tx2"/>
                </a:solidFill>
              </a:rPr>
              <a:t>Fußzeile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E1FD1A62-43DA-4E2E-A4CE-39E04624FB00}"/>
              </a:ext>
            </a:extLst>
          </p:cNvPr>
          <p:cNvSpPr txBox="1"/>
          <p:nvPr userDrawn="1"/>
        </p:nvSpPr>
        <p:spPr>
          <a:xfrm>
            <a:off x="8431951" y="4729897"/>
            <a:ext cx="3096000" cy="132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Bitte achten Sie darauf, dass Sie die Fußzeile (Name der Präsentation und Datum) bearbeiten.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Gehen Sie dazu auf die Registerkarte Einfügen " Text " Kopf- und Fußzeile.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363EDA56-B3A9-4AD6-88E7-5A832DC26FB9}"/>
              </a:ext>
            </a:extLst>
          </p:cNvPr>
          <p:cNvSpPr txBox="1"/>
          <p:nvPr userDrawn="1"/>
        </p:nvSpPr>
        <p:spPr>
          <a:xfrm>
            <a:off x="4536000" y="4729898"/>
            <a:ext cx="3312000" cy="12240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marL="180000" marR="0" lvl="0" indent="-18000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1 </a:t>
            </a:r>
          </a:p>
          <a:p>
            <a:pPr marL="537750" marR="0" lvl="1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2</a:t>
            </a:r>
          </a:p>
          <a:p>
            <a:pPr marL="753750" marR="0" lvl="2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3</a:t>
            </a:r>
          </a:p>
          <a:p>
            <a:pPr marL="1005750" marR="0" lvl="3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4</a:t>
            </a:r>
          </a:p>
          <a:p>
            <a:pPr marL="1221750" marR="0" lvl="4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5</a:t>
            </a:r>
          </a:p>
        </p:txBody>
      </p:sp>
      <p:sp>
        <p:nvSpPr>
          <p:cNvPr id="103" name="Fußzeilenplatzhalter 3">
            <a:extLst>
              <a:ext uri="{FF2B5EF4-FFF2-40B4-BE49-F238E27FC236}">
                <a16:creationId xmlns:a16="http://schemas.microsoft.com/office/drawing/2014/main" id="{60B29C70-236B-45CA-8D8C-AE48D81E68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067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C982-B774-4858-8CF0-838CF9884FCD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21DD6F13-4D5F-49CD-9A54-5FC292648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DA3756A-600F-4983-A82E-8CB91236CD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</p:spTree>
    <p:extLst>
      <p:ext uri="{BB962C8B-B14F-4D97-AF65-F5344CB8AC3E}">
        <p14:creationId xmlns:p14="http://schemas.microsoft.com/office/powerpoint/2010/main" val="421963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8" name="Textplatzhalter 1"/>
          <p:cNvSpPr>
            <a:spLocks noGrp="1"/>
          </p:cNvSpPr>
          <p:nvPr>
            <p:ph idx="1" hasCustomPrompt="1"/>
          </p:nvPr>
        </p:nvSpPr>
        <p:spPr>
          <a:xfrm>
            <a:off x="358775" y="1223963"/>
            <a:ext cx="11449413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296805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158F595-D676-4C03-8AB3-0538A23517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30689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668" imgH="668" progId="TCLayout.ActiveDocument.1">
                  <p:embed/>
                </p:oleObj>
              </mc:Choice>
              <mc:Fallback>
                <p:oleObj name="think-cell Folie" r:id="rId3" imgW="668" imgH="66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158F595-D676-4C03-8AB3-0538A2351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79C32A9-31F5-4023-8430-63AF96D47D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5" y="1223963"/>
            <a:ext cx="11445875" cy="5040312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4494588-E953-4BE2-A714-841ED567FC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4932000"/>
            <a:ext cx="11448000" cy="1008063"/>
          </a:xfrm>
          <a:solidFill>
            <a:schemeClr val="bg1">
              <a:alpha val="70000"/>
            </a:schemeClr>
          </a:solidFill>
        </p:spPr>
        <p:txBody>
          <a:bodyPr lIns="180000" tIns="108000" rIns="180000" bIns="108000" anchor="ctr"/>
          <a:lstStyle>
            <a:lvl1pPr marL="0" indent="0">
              <a:buNone/>
              <a:defRPr sz="2800"/>
            </a:lvl1pPr>
          </a:lstStyle>
          <a:p>
            <a:pPr lvl="0"/>
            <a:r>
              <a:rPr lang="en-US" noProof="0" dirty="0" err="1"/>
              <a:t>Neues</a:t>
            </a:r>
            <a:r>
              <a:rPr lang="en-US" noProof="0" dirty="0"/>
              <a:t> </a:t>
            </a:r>
            <a:r>
              <a:rPr lang="en-US" noProof="0" dirty="0" err="1"/>
              <a:t>Kapitel</a:t>
            </a:r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5C557F-E00B-45C1-AD05-EBB089C9A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916212-6417-4DE4-9C88-40C6A2DF470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34364A-8935-444B-8569-0F8E2B5C247B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019459-0D8E-40C3-96EB-A808F4AC30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63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6E1B9EC-E0B3-4A4D-BF5F-7414E3122D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23963"/>
            <a:ext cx="12168188" cy="5040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E2A799F-3E3C-4F2D-A1E2-4CF07ADB1A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223963"/>
            <a:ext cx="12168188" cy="5040312"/>
          </a:xfrm>
          <a:solidFill>
            <a:srgbClr val="585E63">
              <a:alpha val="40000"/>
            </a:srgbClr>
          </a:solidFill>
        </p:spPr>
        <p:txBody>
          <a:bodyPr lIns="720000" anchor="ctr"/>
          <a:lstStyle>
            <a:lvl1pPr marL="0" indent="0"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Neues Kapitel (60pt, fett)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C5202F-CBAE-4EC9-95AD-121B04870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DDFCB4-FF59-4C14-9698-FF368EC516D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6F5618-FC57-4684-8CEA-8AC2C6233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50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AC88-9150-4E55-9363-92A23B0A38E7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9412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5603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D9C64-2C97-4E81-ACD5-4C80CAA20598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6094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2000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84308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439B-5951-4C8C-B6AB-3DA383D86658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1224000"/>
            <a:ext cx="5579999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7827" y="1224000"/>
            <a:ext cx="5581585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8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7D3E80B-48E3-4A16-9703-2E34F3AEE7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9414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06929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346690F-0D78-423B-956C-F805DEC4D144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9412" y="1224000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835D2048-4E22-4DA4-B2DC-029AFC7299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412" y="3887998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7560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30401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47B4F50-4A92-44B4-B23F-F8EBB138EA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0794669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0" imgW="668" imgH="668" progId="TCLayout.ActiveDocument.1">
                  <p:embed/>
                </p:oleObj>
              </mc:Choice>
              <mc:Fallback>
                <p:oleObj name="think-cell Folie" r:id="rId20" imgW="668" imgH="66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47B4F50-4A92-44B4-B23F-F8EBB138E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0D3313F8-C6B3-4057-9FC5-489835561A71}"/>
              </a:ext>
            </a:extLst>
          </p:cNvPr>
          <p:cNvSpPr/>
          <p:nvPr userDrawn="1"/>
        </p:nvSpPr>
        <p:spPr>
          <a:xfrm>
            <a:off x="0" y="6516000"/>
            <a:ext cx="12168188" cy="32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feld 12"/>
          <p:cNvSpPr txBox="1">
            <a:spLocks noChangeArrowheads="1"/>
          </p:cNvSpPr>
          <p:nvPr userDrawn="1"/>
        </p:nvSpPr>
        <p:spPr bwMode="auto">
          <a:xfrm>
            <a:off x="9936000" y="6516000"/>
            <a:ext cx="2232000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de-DE" sz="1100" noProof="0" dirty="0">
                <a:solidFill>
                  <a:schemeClr val="bg1"/>
                </a:solidFill>
                <a:ea typeface="+mn-ea"/>
                <a:cs typeface="Arial" charset="0"/>
              </a:rPr>
              <a:t>www.grenzebach.com</a:t>
            </a:r>
          </a:p>
        </p:txBody>
      </p:sp>
      <p:pic>
        <p:nvPicPr>
          <p:cNvPr id="10" name="Bild 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828000" y="252000"/>
            <a:ext cx="1980000" cy="30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platzhalter 4" title="Headline, Arial 21pt"/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8676000" y="6516000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7416000" y="6516538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286C6917-F28F-465F-9FBA-405197EE21AD}" type="datetime1">
              <a:rPr lang="de-DE" noProof="0" smtClean="0"/>
              <a:t>20.01.2026</a:t>
            </a:fld>
            <a:endParaRPr lang="en-US" noProof="0" dirty="0"/>
          </a:p>
        </p:txBody>
      </p:sp>
      <p:cxnSp>
        <p:nvCxnSpPr>
          <p:cNvPr id="21" name="Gerade Verbindung 20"/>
          <p:cNvCxnSpPr/>
          <p:nvPr/>
        </p:nvCxnSpPr>
        <p:spPr>
          <a:xfrm>
            <a:off x="738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/>
          <p:cNvCxnSpPr/>
          <p:nvPr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0"/>
          <p:cNvCxnSpPr/>
          <p:nvPr userDrawn="1"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990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359999" y="1223963"/>
            <a:ext cx="11449413" cy="504000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US" noProof="0" dirty="0" err="1"/>
              <a:t>Stichpunkt</a:t>
            </a:r>
            <a:r>
              <a:rPr lang="en-US" noProof="0" dirty="0"/>
              <a:t>, Level 1, Arial 16pt</a:t>
            </a:r>
          </a:p>
          <a:p>
            <a:pPr lvl="1"/>
            <a:r>
              <a:rPr lang="en-US" noProof="0" dirty="0" err="1"/>
              <a:t>Stichpunkt</a:t>
            </a:r>
            <a:r>
              <a:rPr lang="en-US" noProof="0" dirty="0"/>
              <a:t>, Level 2, Arial 16pt</a:t>
            </a:r>
          </a:p>
          <a:p>
            <a:pPr lvl="2"/>
            <a:r>
              <a:rPr lang="en-US" noProof="0" dirty="0" err="1"/>
              <a:t>Stichpunkt</a:t>
            </a:r>
            <a:r>
              <a:rPr lang="en-US" noProof="0" dirty="0"/>
              <a:t>, Level 3, Arial 16pt</a:t>
            </a:r>
          </a:p>
          <a:p>
            <a:pPr lvl="3"/>
            <a:r>
              <a:rPr lang="en-US" noProof="0" dirty="0" err="1"/>
              <a:t>Stichpunkt</a:t>
            </a:r>
            <a:r>
              <a:rPr lang="en-US" noProof="0" dirty="0"/>
              <a:t>, Level 4, Arial 16pt</a:t>
            </a:r>
          </a:p>
          <a:p>
            <a:pPr lvl="4"/>
            <a:r>
              <a:rPr lang="en-US" noProof="0" dirty="0" err="1"/>
              <a:t>Stichpunkt</a:t>
            </a:r>
            <a:r>
              <a:rPr lang="en-US" noProof="0" dirty="0"/>
              <a:t>, Level 5, Arial 16pt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661DE3-94E3-41A8-A426-20891454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6" r:id="rId2"/>
    <p:sldLayoutId id="2147483675" r:id="rId3"/>
    <p:sldLayoutId id="2147483692" r:id="rId4"/>
    <p:sldLayoutId id="2147483705" r:id="rId5"/>
    <p:sldLayoutId id="2147483695" r:id="rId6"/>
    <p:sldLayoutId id="2147483696" r:id="rId7"/>
    <p:sldLayoutId id="2147483697" r:id="rId8"/>
    <p:sldLayoutId id="2147483672" r:id="rId9"/>
    <p:sldLayoutId id="2147483698" r:id="rId10"/>
    <p:sldLayoutId id="2147483704" r:id="rId11"/>
    <p:sldLayoutId id="2147483706" r:id="rId12"/>
    <p:sldLayoutId id="2147483701" r:id="rId13"/>
    <p:sldLayoutId id="2147483700" r:id="rId14"/>
    <p:sldLayoutId id="2147483693" r:id="rId15"/>
    <p:sldLayoutId id="2147483681" r:id="rId16"/>
    <p:sldLayoutId id="2147483703" r:id="rId17"/>
  </p:sldLayoutIdLst>
  <p:hf hdr="0"/>
  <p:txStyles>
    <p:titleStyle>
      <a:lvl1pPr algn="l" defTabSz="608056" rtl="0" eaLnBrk="1" latinLnBrk="0" hangingPunct="1">
        <a:spcBef>
          <a:spcPct val="0"/>
        </a:spcBef>
        <a:buNone/>
        <a:defRPr lang="de-DE" sz="2200" b="1" kern="120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180000" indent="-180000" algn="l" defTabSz="608056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32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00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188000" indent="-252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334430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6pPr>
      <a:lvl7pPr marL="3952360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7pPr>
      <a:lvl8pPr marL="456041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8pPr>
      <a:lvl9pPr marL="5168472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1pPr>
      <a:lvl2pPr marL="608056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2pPr>
      <a:lvl3pPr marL="1216111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3pPr>
      <a:lvl4pPr marL="1824167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4pPr>
      <a:lvl5pPr marL="2432222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5pPr>
      <a:lvl6pPr marL="304027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6pPr>
      <a:lvl7pPr marL="364833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7pPr>
      <a:lvl8pPr marL="425638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8pPr>
      <a:lvl9pPr marL="486444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1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orient="horz" pos="544" userDrawn="1">
          <p15:clr>
            <a:srgbClr val="F26B43"/>
          </p15:clr>
        </p15:guide>
        <p15:guide id="5" orient="horz" pos="3946" userDrawn="1">
          <p15:clr>
            <a:srgbClr val="F26B43"/>
          </p15:clr>
        </p15:guide>
        <p15:guide id="6" pos="3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etri.com/what-is-tauri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3n.de/news/electron-javascript-desktop-apps-1084656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openwebinars.net/blog/tauri-aplicaciones-escritori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07E735-0770-468C-A387-5DEFE7E20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134B22-5207-4F43-92F1-94D357D48F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Eine Präsentation von Luca Michael Schmidt für das Modul „Wissenschaftliche Präsentation und Kommunikation“</a:t>
            </a:r>
          </a:p>
        </p:txBody>
      </p:sp>
    </p:spTree>
    <p:extLst>
      <p:ext uri="{BB962C8B-B14F-4D97-AF65-F5344CB8AC3E}">
        <p14:creationId xmlns:p14="http://schemas.microsoft.com/office/powerpoint/2010/main" val="339371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90FA-97FD-6B71-874C-135851878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2FE2DE-F2AE-D63E-CD7B-1EB49070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9138DE-368E-98F0-7460-E0B160DE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10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D6AB43-D43F-11D8-A0FB-1D6BB78F3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5DE687-CFDC-6BC1-D15E-8DBBEB1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7F051F0-ADB7-5666-2E50-2B5C33851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AE24131-DF90-1F28-A96A-38F6FC9F2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33A2551-6D45-F4FF-B38C-1FAD3D0363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</a:t>
            </a:r>
          </a:p>
        </p:txBody>
      </p:sp>
    </p:spTree>
    <p:extLst>
      <p:ext uri="{BB962C8B-B14F-4D97-AF65-F5344CB8AC3E}">
        <p14:creationId xmlns:p14="http://schemas.microsoft.com/office/powerpoint/2010/main" val="276292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99585-2CF4-3606-DA0A-82194AA7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67B74-3DE2-CFA6-200C-F36EADA3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8688CA-2E8C-A2A7-0AAB-685BFCD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ABF31B-39EA-F551-73D2-0468B9AF9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D4DC46F-603E-6D67-C4A9-AE195843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FE03524-B348-37C8-39BD-40EBFDF4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4FF005-35CD-5A66-A13F-AEEA2D17A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55B76A-A590-F067-2DE0-1C2CF7E59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 (Validierung)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5479A24-04DA-7E76-DF11-3CE64192F6C9}"/>
              </a:ext>
            </a:extLst>
          </p:cNvPr>
          <p:cNvCxnSpPr/>
          <p:nvPr/>
        </p:nvCxnSpPr>
        <p:spPr>
          <a:xfrm flipH="1" flipV="1">
            <a:off x="6853382" y="3592945"/>
            <a:ext cx="979054" cy="8682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A2D9221-54E6-6AC5-8FF8-4333258AD128}"/>
              </a:ext>
            </a:extLst>
          </p:cNvPr>
          <p:cNvCxnSpPr/>
          <p:nvPr/>
        </p:nvCxnSpPr>
        <p:spPr>
          <a:xfrm>
            <a:off x="6012873" y="2512291"/>
            <a:ext cx="674254" cy="4987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72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4328F-F2FE-7D87-D395-D6EC17F2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56410E-3AA0-0BF5-71AE-8789795C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C5514A-5572-8794-D07D-4CB4E5AD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C210AA-38BC-65C2-FD7A-93052FB18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2121AE-3B9A-69E9-0918-A0F7358B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8A6DBB4-E535-BE8E-25FC-AF3911BB7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6B3E292-3E03-2C25-0DEE-8CF71E3ED0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9C0AB0-D279-CECC-3897-DC0FE68B6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Fertiges PSP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318D9E7-9B77-F8C8-9BB9-679614B8C3FA}"/>
              </a:ext>
            </a:extLst>
          </p:cNvPr>
          <p:cNvCxnSpPr/>
          <p:nvPr/>
        </p:nvCxnSpPr>
        <p:spPr>
          <a:xfrm>
            <a:off x="8676000" y="2530764"/>
            <a:ext cx="384873" cy="8895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27DE08E-0493-C2F0-CC1F-C2499F4D7E05}"/>
              </a:ext>
            </a:extLst>
          </p:cNvPr>
          <p:cNvCxnSpPr/>
          <p:nvPr/>
        </p:nvCxnSpPr>
        <p:spPr>
          <a:xfrm flipH="1">
            <a:off x="9458036" y="2309091"/>
            <a:ext cx="129309" cy="10067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86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DB36D6-E83A-32F1-E52A-CFDB6F27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64BA9D-5EE6-A485-925E-DCF73E2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E6D8A4-E6C7-C129-F6CD-A8734D51C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E601C76-2FE5-1205-35E8-E03E16CF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Desktop?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B7C0D1-8EF5-60F7-D9B4-2995B3481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Warum keine Web-App?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Oft fehlende Internetverbindung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Zugriff auf lokales Dateisystem nötig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Sicherheitsvorgaben der Kunden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„</a:t>
            </a:r>
            <a:r>
              <a:rPr lang="de-DE" dirty="0" err="1"/>
              <a:t>Closed</a:t>
            </a:r>
            <a:r>
              <a:rPr lang="de-DE" dirty="0"/>
              <a:t> System“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2C87DE9-A20B-4C2E-D2F2-D3DBB13FC6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EBBA5BC-06A8-A8F2-C5D3-DE5B91E66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Infrastruktur-Limits erzwingen Desktop-Architektur</a:t>
            </a:r>
          </a:p>
        </p:txBody>
      </p:sp>
    </p:spTree>
    <p:extLst>
      <p:ext uri="{BB962C8B-B14F-4D97-AF65-F5344CB8AC3E}">
        <p14:creationId xmlns:p14="http://schemas.microsoft.com/office/powerpoint/2010/main" val="41826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Grafiken, Grafikdesign, Symbol, Kreis enthält.&#10;&#10;KI-generierte Inhalte können fehlerhaft sein.">
            <a:extLst>
              <a:ext uri="{FF2B5EF4-FFF2-40B4-BE49-F238E27FC236}">
                <a16:creationId xmlns:a16="http://schemas.microsoft.com/office/drawing/2014/main" id="{3AB07200-6AAD-03E7-90CC-E8A8CEE3E1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80" b="13180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3A539D-C90A-B399-E485-8E91E4599A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Technische Evaluierung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AAFE4F-ED66-B793-8E5D-81AC5B179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14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0FA5D2-7F42-4028-1727-5A09780EA3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FF438-5F8B-A62E-EF41-BD0DD07DB4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71071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BC81C67-3A05-8A99-FAC8-954C74A6C4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3200" y="1401764"/>
            <a:ext cx="5256213" cy="2228850"/>
          </a:xfrm>
        </p:spPr>
        <p:txBody>
          <a:bodyPr/>
          <a:lstStyle/>
          <a:p>
            <a:r>
              <a:rPr lang="de-DE" dirty="0"/>
              <a:t>Nutzt vorhandenes System-</a:t>
            </a:r>
            <a:r>
              <a:rPr lang="de-DE" dirty="0" err="1"/>
              <a:t>Webview</a:t>
            </a:r>
            <a:r>
              <a:rPr lang="de-DE" dirty="0"/>
              <a:t> (WebView2)</a:t>
            </a:r>
          </a:p>
          <a:p>
            <a:r>
              <a:rPr lang="de-DE" dirty="0"/>
              <a:t>Backend: Rust</a:t>
            </a:r>
          </a:p>
          <a:p>
            <a:r>
              <a:rPr lang="de-DE" dirty="0"/>
              <a:t>Fokus: Sicherheit und Performance</a:t>
            </a:r>
          </a:p>
        </p:txBody>
      </p:sp>
      <p:pic>
        <p:nvPicPr>
          <p:cNvPr id="12" name="Bildplatzhalter 11" descr="Ein Bild, das Screenshot, Gerät, Handy, mobiles Gerät enthält.&#10;&#10;KI-generierte Inhalte können fehlerhaft sein.">
            <a:extLst>
              <a:ext uri="{FF2B5EF4-FFF2-40B4-BE49-F238E27FC236}">
                <a16:creationId xmlns:a16="http://schemas.microsoft.com/office/drawing/2014/main" id="{A45C4F80-66DF-8DA9-A83C-F6006F216DC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968" b="15968"/>
          <a:stretch>
            <a:fillRect/>
          </a:stretch>
        </p:blipFill>
        <p:spPr>
          <a:xfrm>
            <a:off x="358775" y="1403350"/>
            <a:ext cx="5726113" cy="2228850"/>
          </a:xfrm>
        </p:spPr>
      </p:pic>
      <p:pic>
        <p:nvPicPr>
          <p:cNvPr id="14" name="Bildplatzhalter 13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68772A91-7257-7DE3-06FC-8742ADA7C4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6826" b="6826"/>
          <a:stretch>
            <a:fillRect/>
          </a:stretch>
        </p:blipFill>
        <p:spPr>
          <a:xfrm>
            <a:off x="358775" y="3846513"/>
            <a:ext cx="5726113" cy="2200275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537CC886-3CB7-F83C-71C8-C51A736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Technologie-Vergleich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752C53-D3C3-30B7-03AE-89AC76A98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8835815-54B5-90A3-60B6-1C979B51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3D3B-5678-40F7-A2DD-7CB1A6777100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3D7FC0-3039-6B05-E308-81FBEAAB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15</a:t>
            </a:fld>
            <a:endParaRPr lang="en-US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70BF207-39CF-E9E5-BBBF-2C186D72F3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Architekturunterschiede bestimmen den Ressourcenbedarf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BE51817C-3185-12D9-C1A5-CEE48E82589E}"/>
              </a:ext>
            </a:extLst>
          </p:cNvPr>
          <p:cNvSpPr txBox="1">
            <a:spLocks/>
          </p:cNvSpPr>
          <p:nvPr/>
        </p:nvSpPr>
        <p:spPr>
          <a:xfrm>
            <a:off x="6553200" y="3844378"/>
            <a:ext cx="5256213" cy="222885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180000" indent="-180000" algn="l" defTabSz="608056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Bündelt komplette Chromium-Engine</a:t>
            </a:r>
          </a:p>
          <a:p>
            <a:r>
              <a:rPr lang="de-DE" dirty="0"/>
              <a:t>Backend: Node.js Laufzeitumgebung</a:t>
            </a:r>
          </a:p>
          <a:p>
            <a:r>
              <a:rPr lang="de-DE" dirty="0"/>
              <a:t>Fokus: Einfachheit &amp; Web-Kompatibilität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5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14D8E0-9C81-F949-2BF8-B6B158BC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C49EF2-BAB0-EA1F-841E-CC01C7A8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0CA970-E75C-E293-1F1D-3BD169AB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9616D1E-DB7D-11F6-554C-BC255C78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&amp; Entscheidung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8ADB08A-6C23-7F29-3234-EE2060ED3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Projektanforderungen: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E-Mail-Verteilung (Kleine Datei)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Kein Admin-Zugriff (User-Mode)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Performanz</a:t>
            </a:r>
          </a:p>
          <a:p>
            <a:r>
              <a:rPr lang="de-DE" dirty="0"/>
              <a:t>Entscheidung: Tauri V2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NSIS* ermöglicht User-Installation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Rust garantiert Speichersicherheit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System-</a:t>
            </a:r>
            <a:r>
              <a:rPr lang="de-DE" dirty="0" err="1"/>
              <a:t>Webview</a:t>
            </a:r>
            <a:r>
              <a:rPr lang="de-DE" dirty="0"/>
              <a:t> sorgt für niedrigeren Ressourcenverbrauch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568E33B-9286-90AD-FB8C-CE3BEB3E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*NSIS = </a:t>
            </a:r>
            <a:r>
              <a:rPr lang="de-DE" dirty="0" err="1"/>
              <a:t>Nullsoft</a:t>
            </a:r>
            <a:r>
              <a:rPr lang="de-DE" dirty="0"/>
              <a:t> </a:t>
            </a:r>
            <a:r>
              <a:rPr lang="de-DE" dirty="0" err="1"/>
              <a:t>Scriptable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System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EEB7E56-FA6A-594F-51D3-2B300C314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Restriktive IT-Umgebungen erfordern maximale Effizienz</a:t>
            </a:r>
          </a:p>
        </p:txBody>
      </p:sp>
    </p:spTree>
    <p:extLst>
      <p:ext uri="{BB962C8B-B14F-4D97-AF65-F5344CB8AC3E}">
        <p14:creationId xmlns:p14="http://schemas.microsoft.com/office/powerpoint/2010/main" val="924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Schrägaufnahme eines Stifts auf einem Diagramm">
            <a:extLst>
              <a:ext uri="{FF2B5EF4-FFF2-40B4-BE49-F238E27FC236}">
                <a16:creationId xmlns:a16="http://schemas.microsoft.com/office/drawing/2014/main" id="{52641626-59E3-0115-C8A2-3E30EB2B38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933" b="18933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D9A293-9943-70F1-913E-1DAB72FC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Ergebnisse und Vergleich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B23C17-B982-4CD2-39D8-8DDBC0FE9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17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382E93-84A3-1771-7F82-9427C5860B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A98056-8408-DC3A-468C-060051DFAD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76670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8B0D35-4FD7-19C1-63A1-452A0CF6AC2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749ECE-718B-E893-88EC-7C2669432F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18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104914-156A-2E06-AEBF-9DFF6EAB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Größe im Vergleich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104550-5981-CFC6-7B05-73D4088CAA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Tauri</a:t>
            </a:r>
          </a:p>
          <a:p>
            <a:pPr lvl="1"/>
            <a:r>
              <a:rPr lang="de-DE" dirty="0"/>
              <a:t>Installer: 15MB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2MB</a:t>
            </a:r>
          </a:p>
          <a:p>
            <a:r>
              <a:rPr lang="de-DE" dirty="0" err="1"/>
              <a:t>Electron</a:t>
            </a:r>
            <a:endParaRPr lang="de-DE" dirty="0"/>
          </a:p>
          <a:p>
            <a:pPr lvl="1"/>
            <a:r>
              <a:rPr lang="de-DE" dirty="0"/>
              <a:t>Installer: 114MB*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65MB*</a:t>
            </a:r>
          </a:p>
          <a:p>
            <a:r>
              <a:rPr lang="de-DE" dirty="0"/>
              <a:t>Tauri (Mit kompletter </a:t>
            </a:r>
            <a:r>
              <a:rPr lang="de-DE" dirty="0" err="1"/>
              <a:t>Webview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Installer: 159MB*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2MB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A474A3A6-640C-1F1C-70B7-C2D4E6E02A33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3204381135"/>
              </p:ext>
            </p:extLst>
          </p:nvPr>
        </p:nvGraphicFramePr>
        <p:xfrm>
          <a:off x="360363" y="1223963"/>
          <a:ext cx="5724525" cy="50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01CC82C-6AAB-980B-65E2-65AE182F8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930A762-2BE6-52C1-233C-624EEBC352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Mit * markierte Messwerte sind Schätzungen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CDCBF1B-EE6C-8BBD-59D7-436B4D3A2D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Unterschiedliche Architekturen ermöglichen unterschiedliche Größen</a:t>
            </a:r>
          </a:p>
        </p:txBody>
      </p:sp>
    </p:spTree>
    <p:extLst>
      <p:ext uri="{BB962C8B-B14F-4D97-AF65-F5344CB8AC3E}">
        <p14:creationId xmlns:p14="http://schemas.microsoft.com/office/powerpoint/2010/main" val="113494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FDD3CC-0F83-F4BA-6B75-F25BF19C66FD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416000" y="6516538"/>
            <a:ext cx="11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C0FE73E-78B0-4B07-9601-F9A08830FD2A}" type="datetime1">
              <a:rPr lang="de-DE" noProof="0" smtClean="0"/>
              <a:pPr>
                <a:spcAft>
                  <a:spcPts val="600"/>
                </a:spcAft>
              </a:pPr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2E17E6-25D7-B9D2-8B3F-1280F066E0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76000" y="6516000"/>
            <a:ext cx="11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Seite </a:t>
            </a:r>
            <a:fld id="{C15DF3FA-E9A9-4875-8428-1B9A184CD83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20103AD-88BB-45EA-DFD6-E7848623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</p:spPr>
        <p:txBody>
          <a:bodyPr anchor="b">
            <a:normAutofit/>
          </a:bodyPr>
          <a:lstStyle/>
          <a:p>
            <a:r>
              <a:rPr lang="de-DE" dirty="0" err="1"/>
              <a:t>Deployment</a:t>
            </a:r>
            <a:r>
              <a:rPr lang="de-DE" dirty="0"/>
              <a:t> &amp; Installation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E0396AA-BCB1-E726-BF90-FE8430C11D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9412" y="1224000"/>
            <a:ext cx="3600000" cy="5039462"/>
          </a:xfrm>
        </p:spPr>
        <p:txBody>
          <a:bodyPr/>
          <a:lstStyle/>
          <a:p>
            <a:r>
              <a:rPr lang="en-US" dirty="0"/>
              <a:t>Installation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LocalAppData</a:t>
            </a:r>
            <a:r>
              <a:rPr lang="en-US" dirty="0"/>
              <a:t> </a:t>
            </a:r>
            <a:r>
              <a:rPr lang="en-US" dirty="0" err="1"/>
              <a:t>statt</a:t>
            </a:r>
            <a:r>
              <a:rPr lang="en-US" dirty="0"/>
              <a:t> </a:t>
            </a:r>
            <a:r>
              <a:rPr lang="en-US" dirty="0" err="1"/>
              <a:t>geschütztem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-Ordner</a:t>
            </a:r>
          </a:p>
          <a:p>
            <a:r>
              <a:rPr lang="en-US" dirty="0"/>
              <a:t>NSIS </a:t>
            </a:r>
            <a:r>
              <a:rPr lang="en-US" dirty="0" err="1"/>
              <a:t>ermöglicht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Anpassung</a:t>
            </a:r>
            <a:endParaRPr lang="en-US" dirty="0"/>
          </a:p>
          <a:p>
            <a:r>
              <a:rPr lang="en-US" dirty="0"/>
              <a:t>Installation </a:t>
            </a:r>
            <a:r>
              <a:rPr lang="en-US" dirty="0" err="1"/>
              <a:t>ohne</a:t>
            </a:r>
            <a:r>
              <a:rPr lang="en-US" dirty="0"/>
              <a:t> IT-Support </a:t>
            </a:r>
            <a:r>
              <a:rPr lang="en-US" dirty="0" err="1"/>
              <a:t>möglich</a:t>
            </a:r>
            <a:endParaRPr lang="en-US" dirty="0"/>
          </a:p>
        </p:txBody>
      </p:sp>
      <p:pic>
        <p:nvPicPr>
          <p:cNvPr id="13" name="Bildplatzhalter 12" descr="Ein Bild, das Text, Screenshot, Display, Software enthält.&#10;&#10;KI-generierte Inhalte können fehlerhaft sein.">
            <a:extLst>
              <a:ext uri="{FF2B5EF4-FFF2-40B4-BE49-F238E27FC236}">
                <a16:creationId xmlns:a16="http://schemas.microsoft.com/office/drawing/2014/main" id="{3605FF60-8DFE-50E8-ADAD-6FAD226210AF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3"/>
          <a:stretch>
            <a:fillRect/>
          </a:stretch>
        </p:blipFill>
        <p:spPr>
          <a:xfrm>
            <a:off x="899436" y="1224000"/>
            <a:ext cx="6481854" cy="5040000"/>
          </a:xfr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4FCA78-4998-6F67-6D53-D16E23B1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</p:spPr>
        <p:txBody>
          <a:bodyPr anchor="ctr">
            <a:normAutofit/>
          </a:bodyPr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A6AF18DE-1409-E47B-12A5-F16AA17B8E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6264000"/>
            <a:ext cx="11449413" cy="252000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C47AD22A-A6BD-1280-2992-6021110EF9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9999" y="900000"/>
            <a:ext cx="11449413" cy="288000"/>
          </a:xfrm>
        </p:spPr>
        <p:txBody>
          <a:bodyPr/>
          <a:lstStyle/>
          <a:p>
            <a:r>
              <a:rPr lang="en-US" dirty="0"/>
              <a:t>NSIS </a:t>
            </a:r>
            <a:r>
              <a:rPr lang="en-US" dirty="0" err="1"/>
              <a:t>ermöglicht</a:t>
            </a:r>
            <a:r>
              <a:rPr lang="en-US" dirty="0"/>
              <a:t> installation </a:t>
            </a:r>
            <a:r>
              <a:rPr lang="en-US" dirty="0" err="1"/>
              <a:t>ohne</a:t>
            </a:r>
            <a:r>
              <a:rPr lang="en-US" dirty="0"/>
              <a:t> administrative </a:t>
            </a:r>
            <a:r>
              <a:rPr lang="en-US" dirty="0" err="1"/>
              <a:t>Hürden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9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9681F0-22A4-403D-B708-85AB84A6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FDDD-62E7-4C67-8032-EBF465CD0041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8FED6B-E1EF-49E8-8B23-A0AFFF2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1A6351-DB11-4ACE-80CA-4FECB3089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F75F670-9D0B-4756-9A03-1ACB80D45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38E059E7-305B-4EE3-A2A0-F9BFDFF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135CF4C2-F208-4F5D-B03C-E19C7DECE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999" y="900000"/>
            <a:ext cx="11449413" cy="288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5489E90C-C701-420C-9F33-111D4245819B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11455400" cy="386113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>
            <a:lvl1pPr marL="18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PROBLEMSTELLUNG &amp; ZIEL</a:t>
            </a:r>
            <a:endParaRPr lang="de-DE" dirty="0"/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LÖSUNG: DAS GBI TOOL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TECHNISCHE EVALUIERUNG</a:t>
            </a:r>
            <a:endParaRPr lang="de-DE" sz="1600" dirty="0">
              <a:cs typeface="Arial"/>
            </a:endParaRP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ERGEBNISSE &amp; VERGLEICH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ZUSAMMENFASSUNG &amp; FAZIT</a:t>
            </a:r>
          </a:p>
        </p:txBody>
      </p:sp>
    </p:spTree>
    <p:extLst>
      <p:ext uri="{BB962C8B-B14F-4D97-AF65-F5344CB8AC3E}">
        <p14:creationId xmlns:p14="http://schemas.microsoft.com/office/powerpoint/2010/main" val="31181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Zeichentrick-Checkliste und Stift">
            <a:extLst>
              <a:ext uri="{FF2B5EF4-FFF2-40B4-BE49-F238E27FC236}">
                <a16:creationId xmlns:a16="http://schemas.microsoft.com/office/drawing/2014/main" id="{8684CDE8-2785-96B3-217C-5BE51F04C6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2385" b="22385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AE7BD7-99F7-AAAF-C9BB-1E73BBAB4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Zusammenfassung &amp; 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FF692-5772-50C0-67D7-0E2B8415B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20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2AF721-081B-ED61-9D07-E7808BC300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8353E3-9DF9-A0DA-9108-14B810140D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33606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9D34AF-0DB5-CE25-1F9E-2FC1E221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DEEF0D-7417-DC09-2904-05AD5298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9A01C2-95F8-307F-B5C6-A8EABA262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0BA307-3B7B-91B1-87D6-C8DBE1F3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6C516B-34C8-BACD-D8C6-D2D3737B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Prozess: Datenchaos durch Standardisierung beseitigt</a:t>
            </a:r>
          </a:p>
          <a:p>
            <a:r>
              <a:rPr lang="de-DE" dirty="0"/>
              <a:t>Technik: Tauri ermöglicht </a:t>
            </a:r>
            <a:r>
              <a:rPr lang="de-DE" dirty="0" err="1"/>
              <a:t>Deployment</a:t>
            </a:r>
            <a:r>
              <a:rPr lang="de-DE" dirty="0"/>
              <a:t> in restriktiver IT</a:t>
            </a:r>
          </a:p>
          <a:p>
            <a:r>
              <a:rPr lang="de-DE" dirty="0"/>
              <a:t>Qualität: Rust-Backend sorgt für Validität, Sicherheit und Performanz</a:t>
            </a:r>
          </a:p>
          <a:p>
            <a:r>
              <a:rPr lang="de-DE" dirty="0"/>
              <a:t>Status-Quo: Pilotphase läuft bisher erfolgreich</a:t>
            </a:r>
          </a:p>
          <a:p>
            <a:r>
              <a:rPr lang="de-DE" dirty="0"/>
              <a:t>Nächster Schritt: Rollout an weitere Lieferanten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EA2D9F-5416-4089-EF2B-70B1484BE4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D12761B-7A12-3524-414E-D8C9F73E3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GBI verbindet moderne UX mit industrieller Robustheit</a:t>
            </a:r>
          </a:p>
        </p:txBody>
      </p:sp>
    </p:spTree>
    <p:extLst>
      <p:ext uri="{BB962C8B-B14F-4D97-AF65-F5344CB8AC3E}">
        <p14:creationId xmlns:p14="http://schemas.microsoft.com/office/powerpoint/2010/main" val="427121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ECFC33-4F7C-B931-2A46-E2A8EA54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9E5C22-3A02-DB35-5C26-32F6CAF6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B78C23-CC49-2D40-6405-51FEB6F6A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3BA8C47-AEE1-62C8-0F5E-83726183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347CFA3-423B-EB4D-0D93-B6DFF6213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Rust hat eine steile Lernkurve, bietet dafür aber viel</a:t>
            </a:r>
          </a:p>
          <a:p>
            <a:r>
              <a:rPr lang="de-DE" dirty="0"/>
              <a:t>Cross-</a:t>
            </a:r>
            <a:r>
              <a:rPr lang="de-DE" dirty="0" err="1"/>
              <a:t>Platform</a:t>
            </a:r>
            <a:r>
              <a:rPr lang="de-DE" dirty="0"/>
              <a:t> UI-Implementierung sind im Vergleich zu </a:t>
            </a:r>
            <a:r>
              <a:rPr lang="de-DE" dirty="0" err="1"/>
              <a:t>Installern</a:t>
            </a:r>
            <a:r>
              <a:rPr lang="de-DE" dirty="0"/>
              <a:t> einfach</a:t>
            </a:r>
          </a:p>
          <a:p>
            <a:r>
              <a:rPr lang="de-DE" dirty="0"/>
              <a:t>Tauri Dokumentation ist unzureichend</a:t>
            </a:r>
          </a:p>
          <a:p>
            <a:r>
              <a:rPr lang="de-DE" dirty="0"/>
              <a:t>Rust Ökosystem klein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23C1C7-C334-DBFE-D1BB-EAB24BD4D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B1CFE43-85CD-823E-27DE-E01240DD7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Persönliche Empfindung des Projekts</a:t>
            </a:r>
          </a:p>
        </p:txBody>
      </p:sp>
    </p:spTree>
    <p:extLst>
      <p:ext uri="{BB962C8B-B14F-4D97-AF65-F5344CB8AC3E}">
        <p14:creationId xmlns:p14="http://schemas.microsoft.com/office/powerpoint/2010/main" val="418961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7009CC3-0467-4E9A-AED1-85ADCE621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Luca Michael Schmidt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0475C30-19AD-437F-BE09-06F7A3910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Softwareentwickler | +496621813934 | luca.schmidt@grenzebach.com</a:t>
            </a:r>
          </a:p>
        </p:txBody>
      </p:sp>
    </p:spTree>
    <p:extLst>
      <p:ext uri="{BB962C8B-B14F-4D97-AF65-F5344CB8AC3E}">
        <p14:creationId xmlns:p14="http://schemas.microsoft.com/office/powerpoint/2010/main" val="77741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B6BD0D-5D00-4F27-8EE1-40C5B6AC9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9BCE2F-9BCD-4601-9CE4-EF5469A7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C190-8C97-47E9-AB6E-9BD16FF4B83D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7DD925-EA0F-4BDC-A9FC-C91C1B531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8B9FEF-9E2E-492A-A2E4-686AE23F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</a:t>
            </a:r>
            <a:r>
              <a:rPr lang="en-US" noProof="0"/>
              <a:t> </a:t>
            </a:r>
            <a:fld id="{C15DF3FA-E9A9-4875-8428-1B9A184CD838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701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1ED359-8EE8-1CBA-1948-7383ECBF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7F5152-3CDE-080C-867C-44571B17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62AC1-5608-0C20-5B86-F7E494ECE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AF818F8-2D6D-9434-3B71-FCC11D32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&amp; Ziel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3EEBD86-2A22-EFAA-C06A-327211F8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Status Quo: Datenaustausch via Excel und PDF</a:t>
            </a:r>
          </a:p>
          <a:p>
            <a:r>
              <a:rPr lang="de-DE" dirty="0"/>
              <a:t>Problem: Medienbrüche und fehlende Validierung</a:t>
            </a:r>
          </a:p>
          <a:p>
            <a:r>
              <a:rPr lang="de-DE" dirty="0"/>
              <a:t>Folge: Hoher manueller Aufwand bei Grenzebach</a:t>
            </a:r>
          </a:p>
          <a:p>
            <a:r>
              <a:rPr lang="de-DE" dirty="0"/>
              <a:t>Risiko: Fehlerhafte oder verwirrende Dokumentation beim Endkunden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2DFAAC3-F960-9087-E33B-438D8290B2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8C843C32-F3F7-4744-E070-2FE4C2897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Manuelle Datenübernahme verursacht Fehler und Kosten</a:t>
            </a:r>
          </a:p>
        </p:txBody>
      </p:sp>
    </p:spTree>
    <p:extLst>
      <p:ext uri="{BB962C8B-B14F-4D97-AF65-F5344CB8AC3E}">
        <p14:creationId xmlns:p14="http://schemas.microsoft.com/office/powerpoint/2010/main" val="239495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3E235481-6AEB-B8A0-2067-D6BF6FD3B6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226" b="13226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D5CDF0-576E-6BDD-A6E5-ACEB35DD87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Lösung: Das GBI-Tool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F2BCB-DECD-DD8A-7DA2-B944686428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4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577216-B2B4-E341-9773-29ED246F23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5273F9-9CDA-5261-0EEF-938B0FE138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45785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856690-3042-6F75-0BC5-0DD3CCA03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Desktop-Anwendung für Lieferanten</a:t>
            </a:r>
          </a:p>
          <a:p>
            <a:r>
              <a:rPr lang="de-DE" dirty="0"/>
              <a:t>Nutzung von Windchill-Normen</a:t>
            </a:r>
          </a:p>
          <a:p>
            <a:r>
              <a:rPr lang="de-DE" dirty="0"/>
              <a:t>Feature: Echtzeit-Validierung von Eingaben</a:t>
            </a:r>
          </a:p>
          <a:p>
            <a:r>
              <a:rPr lang="de-DE" dirty="0"/>
              <a:t>Output: Standardisiertes ZIP-Paket (JSON+PDF)</a:t>
            </a:r>
          </a:p>
          <a:p>
            <a:endParaRPr lang="de-DE" dirty="0"/>
          </a:p>
        </p:txBody>
      </p:sp>
      <p:pic>
        <p:nvPicPr>
          <p:cNvPr id="19" name="Bildplatzhalter 18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E8D64470-7AA4-BD03-DBA7-74E8F3B3C12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9275" r="9275"/>
          <a:stretch>
            <a:fillRect/>
          </a:stretch>
        </p:blipFill>
        <p:spPr/>
      </p:pic>
      <p:pic>
        <p:nvPicPr>
          <p:cNvPr id="13" name="Bildplatzhalter 12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D3CCF491-6880-2B57-838B-E30BFDBDFD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8428" b="8428"/>
          <a:stretch>
            <a:fillRect/>
          </a:stretch>
        </p:blipFill>
        <p:spPr/>
      </p:pic>
      <p:pic>
        <p:nvPicPr>
          <p:cNvPr id="17" name="Bildplatzhalter 1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216AA1EB-C49E-374F-923B-A7A898DAF2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8546" r="18546"/>
          <a:stretch>
            <a:fillRect/>
          </a:stretch>
        </p:blipFill>
        <p:spPr/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DEF2F2AB-A596-E6F9-8FD4-9FB45AF4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Lösung (GBI)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7D7A9B-B49D-770D-FC9F-744D7B77B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1A02DC-512A-0CD2-BC1A-6692F38C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DED9CC-8100-1971-FB52-418E9D7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5</a:t>
            </a:fld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EF216F-0B1D-7CCA-C44F-BDA520963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Geführte Eingaben garantieren valide Datensätze</a:t>
            </a:r>
          </a:p>
        </p:txBody>
      </p:sp>
    </p:spTree>
    <p:extLst>
      <p:ext uri="{BB962C8B-B14F-4D97-AF65-F5344CB8AC3E}">
        <p14:creationId xmlns:p14="http://schemas.microsoft.com/office/powerpoint/2010/main" val="31624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F475FC1-E4C1-F1F8-F13E-756F0DB7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0227FE-93E1-79C4-11A4-C9B16F02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C69F55-7B74-FDFE-1C59-82220F230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C7D47F-0670-CC17-8F76-31741678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BABF7780-DD6C-238F-C97B-064272BAD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654F638-CB7F-0C7D-EEA5-E13F88ED55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*PSP = Projektstrukturplan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A2DF064-8BAE-BFD6-F74D-DE7D09815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PSP* Erstellen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4541085-DDD1-DA05-DFBD-B87B850A623E}"/>
              </a:ext>
            </a:extLst>
          </p:cNvPr>
          <p:cNvCxnSpPr/>
          <p:nvPr/>
        </p:nvCxnSpPr>
        <p:spPr>
          <a:xfrm flipH="1">
            <a:off x="4221018" y="2170546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D96B25-5DEA-A457-BB4C-DC895435F65F}"/>
              </a:ext>
            </a:extLst>
          </p:cNvPr>
          <p:cNvCxnSpPr/>
          <p:nvPr/>
        </p:nvCxnSpPr>
        <p:spPr>
          <a:xfrm flipH="1">
            <a:off x="4259636" y="2777527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958A458-80D9-7B21-9462-2C00C33322F0}"/>
              </a:ext>
            </a:extLst>
          </p:cNvPr>
          <p:cNvCxnSpPr/>
          <p:nvPr/>
        </p:nvCxnSpPr>
        <p:spPr>
          <a:xfrm flipH="1">
            <a:off x="4860000" y="3286782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ED91FF6-68C0-299D-D233-ACA1F6C7F826}"/>
              </a:ext>
            </a:extLst>
          </p:cNvPr>
          <p:cNvCxnSpPr/>
          <p:nvPr/>
        </p:nvCxnSpPr>
        <p:spPr>
          <a:xfrm flipH="1">
            <a:off x="4645890" y="3897855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91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17C8-5259-692C-91FA-1F15242F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83E797-975F-2A62-90CE-70B6B5BA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C61115-EF46-E368-4385-9ED03832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7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23D9BE-0EB7-6973-BB63-677E84ADD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9CF9183-E5E6-2B0D-976B-7F2138BC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7418173-783B-F053-F5CA-B33E6A5A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BEC42A-2224-A9F6-B1F2-C657D0048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B23793B-EF0F-6FE5-4513-1EAFFBB65B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Wartungsteilliste anlegen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1DC20FA-477E-981E-C3D0-8DAB3E9B3C4C}"/>
              </a:ext>
            </a:extLst>
          </p:cNvPr>
          <p:cNvCxnSpPr/>
          <p:nvPr/>
        </p:nvCxnSpPr>
        <p:spPr>
          <a:xfrm flipH="1">
            <a:off x="4519598" y="2058579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DEE6659-A0B0-35A8-B834-CCF22A3EBC4A}"/>
              </a:ext>
            </a:extLst>
          </p:cNvPr>
          <p:cNvCxnSpPr/>
          <p:nvPr/>
        </p:nvCxnSpPr>
        <p:spPr>
          <a:xfrm flipH="1">
            <a:off x="4435127" y="3375600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AA131E-881F-693D-3951-A2A63AB5C88A}"/>
              </a:ext>
            </a:extLst>
          </p:cNvPr>
          <p:cNvCxnSpPr/>
          <p:nvPr/>
        </p:nvCxnSpPr>
        <p:spPr>
          <a:xfrm flipH="1">
            <a:off x="5760569" y="4008890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37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EE2CC-F0D4-2438-31B0-4DD01F486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BB641D-642A-057A-AE88-3660995A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CC1301-F0F4-31FB-508F-D6AB3B5D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8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49FAD-1EF7-CC07-3041-5FA804F04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51061AD-6FE6-59CC-A5F0-B62EE532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13C32A4-53D8-A8F5-6EEE-CEA031A63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64E0227-BA37-6F08-C9C5-FBC544318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652CF4C-AA32-CA4B-1AE7-A5E892820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 hinzufügen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E63287-0EA4-2CF8-11F7-C5E00BA9C579}"/>
              </a:ext>
            </a:extLst>
          </p:cNvPr>
          <p:cNvCxnSpPr/>
          <p:nvPr/>
        </p:nvCxnSpPr>
        <p:spPr>
          <a:xfrm flipH="1">
            <a:off x="6991127" y="2021256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1998ABE-653F-DA4C-28A2-E113B54B440D}"/>
              </a:ext>
            </a:extLst>
          </p:cNvPr>
          <p:cNvCxnSpPr/>
          <p:nvPr/>
        </p:nvCxnSpPr>
        <p:spPr>
          <a:xfrm flipH="1">
            <a:off x="4342316" y="3223200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80C71B9-DB5C-4D2E-C794-EE6A82616263}"/>
              </a:ext>
            </a:extLst>
          </p:cNvPr>
          <p:cNvCxnSpPr/>
          <p:nvPr/>
        </p:nvCxnSpPr>
        <p:spPr>
          <a:xfrm flipH="1">
            <a:off x="6976129" y="3223200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2F28404-BCB3-1C2C-1A5E-4FDD69A935D9}"/>
              </a:ext>
            </a:extLst>
          </p:cNvPr>
          <p:cNvCxnSpPr/>
          <p:nvPr/>
        </p:nvCxnSpPr>
        <p:spPr>
          <a:xfrm flipH="1">
            <a:off x="4010255" y="3837828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3974039-D4D6-94AD-F5A0-090F984DB931}"/>
              </a:ext>
            </a:extLst>
          </p:cNvPr>
          <p:cNvCxnSpPr/>
          <p:nvPr/>
        </p:nvCxnSpPr>
        <p:spPr>
          <a:xfrm flipH="1">
            <a:off x="6637646" y="3837828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7A44C2-A8CD-21CB-1749-715AC32B3E62}"/>
              </a:ext>
            </a:extLst>
          </p:cNvPr>
          <p:cNvCxnSpPr/>
          <p:nvPr/>
        </p:nvCxnSpPr>
        <p:spPr>
          <a:xfrm flipH="1">
            <a:off x="4010255" y="4425078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2235C14-0C0B-C8B7-9ADE-63859C084959}"/>
              </a:ext>
            </a:extLst>
          </p:cNvPr>
          <p:cNvCxnSpPr/>
          <p:nvPr/>
        </p:nvCxnSpPr>
        <p:spPr>
          <a:xfrm flipH="1">
            <a:off x="6883317" y="4425078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80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CBF71-1A4C-B21F-9A7D-6197D4FBE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C39A43-9F30-A1E5-A2FE-472217B8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779479-337E-A462-C77E-2FA3C97E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9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2EF0CA-EAC2-8F59-3092-2F5B08293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F7A6F5E-E79C-846F-8C58-E04A899E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513E0C0-7844-E804-1303-7FB0F0F0C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5EAFDF-27BA-0EFD-B249-96618382ED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7BBB3D-0BD3-7E23-0F01-B5A4BEEB8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Teilpositionsliste Beispiel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C3A9C14-4E11-1CD1-DF0D-18599F257127}"/>
              </a:ext>
            </a:extLst>
          </p:cNvPr>
          <p:cNvCxnSpPr/>
          <p:nvPr/>
        </p:nvCxnSpPr>
        <p:spPr>
          <a:xfrm flipH="1">
            <a:off x="5754255" y="3833091"/>
            <a:ext cx="572654" cy="37869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93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renzebach Master">
  <a:themeElements>
    <a:clrScheme name="Grenzebach">
      <a:dk1>
        <a:srgbClr val="282D32"/>
      </a:dk1>
      <a:lt1>
        <a:sysClr val="window" lastClr="FFFFFF"/>
      </a:lt1>
      <a:dk2>
        <a:srgbClr val="585E63"/>
      </a:dk2>
      <a:lt2>
        <a:srgbClr val="A0A0A0"/>
      </a:lt2>
      <a:accent1>
        <a:srgbClr val="ED1B24"/>
      </a:accent1>
      <a:accent2>
        <a:srgbClr val="91A5B8"/>
      </a:accent2>
      <a:accent3>
        <a:srgbClr val="37908C"/>
      </a:accent3>
      <a:accent4>
        <a:srgbClr val="1762BF"/>
      </a:accent4>
      <a:accent5>
        <a:srgbClr val="7864FF"/>
      </a:accent5>
      <a:accent6>
        <a:srgbClr val="5DD1E1"/>
      </a:accent6>
      <a:hlink>
        <a:srgbClr val="A0A0A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2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>
            <a:solidFill>
              <a:schemeClr val="tx2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653EF3C3-F472-4732-9FE5-1D91EE60E806}" vid="{8DF3E02D-0302-481D-B8C9-6C561205DBC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520fe50-23cf-4a2e-8bfc-142b59f95669">FFCHKUDXR3DJ-1374514227-86</_dlc_DocId>
    <_dlc_DocIdUrl xmlns="a520fe50-23cf-4a2e-8bfc-142b59f95669">
      <Url>https://grenzebach.sharepoint.com/sites/SP-Dokumentencenter-Test-MBE/_layouts/15/DocIdRedir.aspx?ID=FFCHKUDXR3DJ-1374514227-86</Url>
      <Description>FFCHKUDXR3DJ-1374514227-86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205FA461F34438BD760667B1B71AD" ma:contentTypeVersion="4" ma:contentTypeDescription="Ein neues Dokument erstellen." ma:contentTypeScope="" ma:versionID="5b5816f0d2fcb06d17fb4cad82f7bd06">
  <xsd:schema xmlns:xsd="http://www.w3.org/2001/XMLSchema" xmlns:xs="http://www.w3.org/2001/XMLSchema" xmlns:p="http://schemas.microsoft.com/office/2006/metadata/properties" xmlns:ns2="a520fe50-23cf-4a2e-8bfc-142b59f95669" xmlns:ns3="eabdc1b4-8c54-4046-afbe-47a7b6cade93" targetNamespace="http://schemas.microsoft.com/office/2006/metadata/properties" ma:root="true" ma:fieldsID="5ddd5bc4f2819bb62be5d63b908733f8" ns2:_="" ns3:_="">
    <xsd:import namespace="a520fe50-23cf-4a2e-8bfc-142b59f95669"/>
    <xsd:import namespace="eabdc1b4-8c54-4046-afbe-47a7b6cade9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0fe50-23cf-4a2e-8bfc-142b59f9566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dexed="true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bdc1b4-8c54-4046-afbe-47a7b6cad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1915DC-3B26-44AB-919D-57E922E68A4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04070E7-8D57-47CF-8A3B-74A86E7D84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55ADF6-3329-40CE-9A10-D0290FD749B2}">
  <ds:schemaRefs>
    <ds:schemaRef ds:uri="http://schemas.microsoft.com/office/2006/metadata/properties"/>
    <ds:schemaRef ds:uri="http://schemas.microsoft.com/office/infopath/2007/PartnerControls"/>
    <ds:schemaRef ds:uri="a520fe50-23cf-4a2e-8bfc-142b59f95669"/>
  </ds:schemaRefs>
</ds:datastoreItem>
</file>

<file path=customXml/itemProps4.xml><?xml version="1.0" encoding="utf-8"?>
<ds:datastoreItem xmlns:ds="http://schemas.openxmlformats.org/officeDocument/2006/customXml" ds:itemID="{5B29538F-DF35-44FF-A33B-97DF0D6246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20fe50-23cf-4a2e-8bfc-142b59f95669"/>
    <ds:schemaRef ds:uri="eabdc1b4-8c54-4046-afbe-47a7b6cade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Grenzebach-Group_Corporate-Presentation_DE</Template>
  <TotalTime>0</TotalTime>
  <Words>770</Words>
  <Application>Microsoft Office PowerPoint</Application>
  <PresentationFormat>Benutzerdefiniert</PresentationFormat>
  <Paragraphs>193</Paragraphs>
  <Slides>24</Slides>
  <Notes>10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Segoe UI</vt:lpstr>
      <vt:lpstr>Wingdings</vt:lpstr>
      <vt:lpstr>Grenzebach Master</vt:lpstr>
      <vt:lpstr>think-cell Folie</vt:lpstr>
      <vt:lpstr>PowerPoint-Präsentation</vt:lpstr>
      <vt:lpstr>Agenda</vt:lpstr>
      <vt:lpstr>Problemstellung &amp; Ziel</vt:lpstr>
      <vt:lpstr>PowerPoint-Präsentation</vt:lpstr>
      <vt:lpstr>Die Lösung (GBI)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Warum Desktop?</vt:lpstr>
      <vt:lpstr>PowerPoint-Präsentation</vt:lpstr>
      <vt:lpstr>Technologie-Vergleich</vt:lpstr>
      <vt:lpstr>Anforderungen &amp; Entscheidung</vt:lpstr>
      <vt:lpstr>PowerPoint-Präsentation</vt:lpstr>
      <vt:lpstr>Größe im Vergleich</vt:lpstr>
      <vt:lpstr>Deployment &amp; Installation</vt:lpstr>
      <vt:lpstr>PowerPoint-Präsentation</vt:lpstr>
      <vt:lpstr>Zusammenfassung</vt:lpstr>
      <vt:lpstr>Fazit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Schmidt Luca</dc:creator>
  <cp:lastModifiedBy>Schmidt Luca</cp:lastModifiedBy>
  <cp:revision>11</cp:revision>
  <cp:lastPrinted>2018-02-16T09:35:05Z</cp:lastPrinted>
  <dcterms:created xsi:type="dcterms:W3CDTF">2026-01-14T07:10:05Z</dcterms:created>
  <dcterms:modified xsi:type="dcterms:W3CDTF">2026-01-20T08:18:05Z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0x010100CEF205FA461F34438BD760667B1B71AD</vt:lpwstr>
  </property>
  <property fmtid="{D5CDD505-2E9C-101B-9397-08002B2CF9AE}" pid="3" name="_dlc_DocIdItemGuid">
    <vt:lpwstr>09930e61-785d-4a96-a984-12de6a06d557</vt:lpwstr>
  </property>
</Properties>
</file>